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903" r:id="rId6"/>
    <p:sldId id="912" r:id="rId7"/>
    <p:sldId id="963" r:id="rId8"/>
    <p:sldId id="924" r:id="rId9"/>
    <p:sldId id="933" r:id="rId10"/>
    <p:sldId id="934" r:id="rId11"/>
    <p:sldId id="975" r:id="rId12"/>
    <p:sldId id="1016" r:id="rId13"/>
    <p:sldId id="976" r:id="rId14"/>
    <p:sldId id="1025" r:id="rId15"/>
    <p:sldId id="1019" r:id="rId16"/>
    <p:sldId id="1026" r:id="rId17"/>
    <p:sldId id="1015" r:id="rId18"/>
    <p:sldId id="938" r:id="rId19"/>
    <p:sldId id="954" r:id="rId20"/>
    <p:sldId id="970" r:id="rId21"/>
    <p:sldId id="971" r:id="rId22"/>
    <p:sldId id="972" r:id="rId23"/>
    <p:sldId id="979" r:id="rId24"/>
    <p:sldId id="973" r:id="rId25"/>
    <p:sldId id="980" r:id="rId26"/>
    <p:sldId id="983" r:id="rId27"/>
    <p:sldId id="982" r:id="rId28"/>
    <p:sldId id="981" r:id="rId29"/>
    <p:sldId id="974" r:id="rId30"/>
    <p:sldId id="964" r:id="rId31"/>
    <p:sldId id="1021" r:id="rId32"/>
    <p:sldId id="984" r:id="rId33"/>
    <p:sldId id="985" r:id="rId34"/>
    <p:sldId id="986" r:id="rId35"/>
    <p:sldId id="1017" r:id="rId36"/>
    <p:sldId id="948" r:id="rId37"/>
    <p:sldId id="1023" r:id="rId38"/>
    <p:sldId id="1022" r:id="rId39"/>
    <p:sldId id="957" r:id="rId40"/>
    <p:sldId id="940" r:id="rId41"/>
    <p:sldId id="279" r:id="rId42"/>
    <p:sldId id="293" r:id="rId43"/>
    <p:sldId id="941" r:id="rId44"/>
    <p:sldId id="988" r:id="rId45"/>
    <p:sldId id="989" r:id="rId46"/>
    <p:sldId id="920" r:id="rId47"/>
    <p:sldId id="956" r:id="rId48"/>
    <p:sldId id="990" r:id="rId49"/>
    <p:sldId id="96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geman, Chloe" initials="SC" lastIdx="16" clrIdx="0">
    <p:extLst>
      <p:ext uri="{19B8F6BF-5375-455C-9EA6-DF929625EA0E}">
        <p15:presenceInfo xmlns:p15="http://schemas.microsoft.com/office/powerpoint/2012/main" userId="S::chloe.stegeman@cchmc.org::f8dfb95a-f5c8-4b1a-abcf-8a017d58cc7d" providerId="AD"/>
      </p:ext>
    </p:extLst>
  </p:cmAuthor>
  <p:cmAuthor id="2" name="Reason, Kenton" initials="RK" lastIdx="9" clrIdx="1">
    <p:extLst>
      <p:ext uri="{19B8F6BF-5375-455C-9EA6-DF929625EA0E}">
        <p15:presenceInfo xmlns:p15="http://schemas.microsoft.com/office/powerpoint/2012/main" userId="S-1-5-21-2113169553-152591045-318601546-369496" providerId="AD"/>
      </p:ext>
    </p:extLst>
  </p:cmAuthor>
  <p:cmAuthor id="3" name="Reason, Kenton" initials="RK [2]" lastIdx="3" clrIdx="2">
    <p:extLst>
      <p:ext uri="{19B8F6BF-5375-455C-9EA6-DF929625EA0E}">
        <p15:presenceInfo xmlns:p15="http://schemas.microsoft.com/office/powerpoint/2012/main" userId="S::kenton.reason@cchmc.org::0467655e-aa3d-416e-866a-dc0ad55f9a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887"/>
    <a:srgbClr val="7AC1B8"/>
    <a:srgbClr val="EA8D4C"/>
    <a:srgbClr val="FFCC00"/>
    <a:srgbClr val="77777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12" autoAdjust="0"/>
  </p:normalViewPr>
  <p:slideViewPr>
    <p:cSldViewPr snapToGrid="0">
      <p:cViewPr varScale="1">
        <p:scale>
          <a:sx n="100" d="100"/>
          <a:sy n="100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osephspinner\Documents\cardiology%20research\Action\HF%20Group\presentation%20of%20survey\survey%20-%20edited%20J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163918569268"/>
          <c:y val="5.5859634345609886E-2"/>
          <c:w val="0.75950098132881749"/>
          <c:h val="0.83229955366635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25'!$B$3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4FB-429E-AC72-546035B01C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B-429E-AC72-546035B01C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B-429E-AC72-546035B01CD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25'!$A$4:$A$5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'Question 25'!$B$4:$B$5</c:f>
              <c:numCache>
                <c:formatCode>0.00%</c:formatCode>
                <c:ptCount val="2"/>
                <c:pt idx="0">
                  <c:v>3.1300000000000001E-2</c:v>
                </c:pt>
                <c:pt idx="1">
                  <c:v>0.96879999999999999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FB-429E-AC72-546035B01C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450344"/>
        <c:axId val="301448384"/>
      </c:barChart>
      <c:valAx>
        <c:axId val="30144838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01450344"/>
        <c:crosses val="autoZero"/>
        <c:crossBetween val="between"/>
      </c:valAx>
      <c:catAx>
        <c:axId val="301450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30144838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2T21:57:54.604" idx="7">
    <p:pos x="10" y="10"/>
    <p:text>For all of the rollout slides, I wonder if it would be helpful to include a "who" call out - who is responsible for determining eligibility? entering data? etc. this information is embedded in the bullets, but it's a lot of text to read for a slide 
</p:text>
    <p:extLst>
      <p:ext uri="{C676402C-5697-4E1C-873F-D02D1690AC5C}">
        <p15:threadingInfo xmlns:p15="http://schemas.microsoft.com/office/powerpoint/2012/main" timeZoneBias="480"/>
      </p:ext>
    </p:extLst>
  </p:cm>
  <p:cm authorId="2" dt="2021-01-13T12:04:49.198" idx="2">
    <p:pos x="10" y="106"/>
    <p:text>Great call out! How do you think we should call this out without being too limiting? I know for some of the communication checklist stuff, it's viewed very team oriented and that some components may be fluid. Thoughts?</p:text>
    <p:extLst>
      <p:ext uri="{C676402C-5697-4E1C-873F-D02D1690AC5C}">
        <p15:threadingInfo xmlns:p15="http://schemas.microsoft.com/office/powerpoint/2012/main" timeZoneBias="300">
          <p15:parentCm authorId="1" idx="7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66D71-9BF5-4F9B-A7BE-9DDD7CB8253C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5C73CE-2C0A-4394-BEE0-AAB950605E9A}">
      <dgm:prSet/>
      <dgm:spPr/>
      <dgm:t>
        <a:bodyPr/>
        <a:lstStyle/>
        <a:p>
          <a:r>
            <a:rPr lang="en-US" i="1" dirty="0"/>
            <a:t>“Perfection is the enemy of pretty darn good!”</a:t>
          </a:r>
        </a:p>
      </dgm:t>
    </dgm:pt>
    <dgm:pt modelId="{F4D8CFCF-0F5A-4FA2-AF95-7B5C98BA3E49}" type="parTrans" cxnId="{DA57175A-66CD-48E7-A883-EB124B323BCF}">
      <dgm:prSet/>
      <dgm:spPr/>
      <dgm:t>
        <a:bodyPr/>
        <a:lstStyle/>
        <a:p>
          <a:endParaRPr lang="en-US" i="1"/>
        </a:p>
      </dgm:t>
    </dgm:pt>
    <dgm:pt modelId="{A601E879-595D-4B4F-81DA-9D89DE29D39D}" type="sibTrans" cxnId="{DA57175A-66CD-48E7-A883-EB124B323BCF}">
      <dgm:prSet/>
      <dgm:spPr/>
      <dgm:t>
        <a:bodyPr/>
        <a:lstStyle/>
        <a:p>
          <a:endParaRPr lang="en-US" i="1"/>
        </a:p>
      </dgm:t>
    </dgm:pt>
    <dgm:pt modelId="{ED14C864-C04C-4172-9F33-40261A0C8BC4}">
      <dgm:prSet/>
      <dgm:spPr/>
      <dgm:t>
        <a:bodyPr/>
        <a:lstStyle/>
        <a:p>
          <a:r>
            <a:rPr lang="en-US" i="1" dirty="0"/>
            <a:t>Iterative change vs. implementation</a:t>
          </a:r>
        </a:p>
      </dgm:t>
    </dgm:pt>
    <dgm:pt modelId="{35763127-B1C3-4CA4-9398-E8F93378ED18}" type="parTrans" cxnId="{701B8383-1847-43E5-9F54-A5E6D2FA4515}">
      <dgm:prSet/>
      <dgm:spPr/>
      <dgm:t>
        <a:bodyPr/>
        <a:lstStyle/>
        <a:p>
          <a:endParaRPr lang="en-US" i="1"/>
        </a:p>
      </dgm:t>
    </dgm:pt>
    <dgm:pt modelId="{885284CD-76F8-457B-B613-55A6759A7B09}" type="sibTrans" cxnId="{701B8383-1847-43E5-9F54-A5E6D2FA4515}">
      <dgm:prSet/>
      <dgm:spPr/>
      <dgm:t>
        <a:bodyPr/>
        <a:lstStyle/>
        <a:p>
          <a:endParaRPr lang="en-US" i="1"/>
        </a:p>
      </dgm:t>
    </dgm:pt>
    <dgm:pt modelId="{B3FF7ADF-53F7-47B8-9DB8-C3DEA89380E4}">
      <dgm:prSet/>
      <dgm:spPr/>
      <dgm:t>
        <a:bodyPr/>
        <a:lstStyle/>
        <a:p>
          <a:r>
            <a:rPr lang="en-US" i="1"/>
            <a:t>Create project roles</a:t>
          </a:r>
        </a:p>
      </dgm:t>
    </dgm:pt>
    <dgm:pt modelId="{905ED453-FA2E-4E26-AEEF-9BBA329BE738}" type="parTrans" cxnId="{8686E9AA-C34B-48F4-8758-B35F8D37047E}">
      <dgm:prSet/>
      <dgm:spPr/>
      <dgm:t>
        <a:bodyPr/>
        <a:lstStyle/>
        <a:p>
          <a:endParaRPr lang="en-US" i="1"/>
        </a:p>
      </dgm:t>
    </dgm:pt>
    <dgm:pt modelId="{43D0CED4-E373-41CD-BB0E-06C96771A21D}" type="sibTrans" cxnId="{8686E9AA-C34B-48F4-8758-B35F8D37047E}">
      <dgm:prSet/>
      <dgm:spPr/>
      <dgm:t>
        <a:bodyPr/>
        <a:lstStyle/>
        <a:p>
          <a:endParaRPr lang="en-US" i="1"/>
        </a:p>
      </dgm:t>
    </dgm:pt>
    <dgm:pt modelId="{196B4BD5-65A6-40C1-A33A-70D5E4A8E001}">
      <dgm:prSet/>
      <dgm:spPr/>
      <dgm:t>
        <a:bodyPr/>
        <a:lstStyle/>
        <a:p>
          <a:r>
            <a:rPr lang="en-US" i="1"/>
            <a:t>Build data collection into standard duties</a:t>
          </a:r>
        </a:p>
      </dgm:t>
    </dgm:pt>
    <dgm:pt modelId="{8D7169DB-B0FE-4FDA-8DB6-ED14939B9961}" type="parTrans" cxnId="{65181E76-6FA4-4B4F-A2E3-C0A009697853}">
      <dgm:prSet/>
      <dgm:spPr/>
      <dgm:t>
        <a:bodyPr/>
        <a:lstStyle/>
        <a:p>
          <a:endParaRPr lang="en-US" i="1"/>
        </a:p>
      </dgm:t>
    </dgm:pt>
    <dgm:pt modelId="{F917E178-2EF5-4601-A32B-864E29058838}" type="sibTrans" cxnId="{65181E76-6FA4-4B4F-A2E3-C0A009697853}">
      <dgm:prSet/>
      <dgm:spPr/>
      <dgm:t>
        <a:bodyPr/>
        <a:lstStyle/>
        <a:p>
          <a:endParaRPr lang="en-US" i="1"/>
        </a:p>
      </dgm:t>
    </dgm:pt>
    <dgm:pt modelId="{D1180645-4EA4-40F0-9EC4-E57C045C63E8}">
      <dgm:prSet/>
      <dgm:spPr/>
      <dgm:t>
        <a:bodyPr/>
        <a:lstStyle/>
        <a:p>
          <a:r>
            <a:rPr lang="en-US" i="1"/>
            <a:t>Ask for help!</a:t>
          </a:r>
        </a:p>
      </dgm:t>
    </dgm:pt>
    <dgm:pt modelId="{F0666EED-41B7-43A8-A1E6-2747950E3701}" type="parTrans" cxnId="{D01C3A58-E7A3-4FB1-9A5D-857366E4E945}">
      <dgm:prSet/>
      <dgm:spPr/>
      <dgm:t>
        <a:bodyPr/>
        <a:lstStyle/>
        <a:p>
          <a:endParaRPr lang="en-US" i="1"/>
        </a:p>
      </dgm:t>
    </dgm:pt>
    <dgm:pt modelId="{B71DC003-D7A8-467B-8E04-D3FB03211D96}" type="sibTrans" cxnId="{D01C3A58-E7A3-4FB1-9A5D-857366E4E945}">
      <dgm:prSet/>
      <dgm:spPr/>
      <dgm:t>
        <a:bodyPr/>
        <a:lstStyle/>
        <a:p>
          <a:endParaRPr lang="en-US" i="1"/>
        </a:p>
      </dgm:t>
    </dgm:pt>
    <dgm:pt modelId="{591C3C36-E131-440A-9A14-2770B8ABC769}" type="pres">
      <dgm:prSet presAssocID="{ABA66D71-9BF5-4F9B-A7BE-9DDD7CB8253C}" presName="Name0" presStyleCnt="0">
        <dgm:presLayoutVars>
          <dgm:resizeHandles/>
        </dgm:presLayoutVars>
      </dgm:prSet>
      <dgm:spPr/>
    </dgm:pt>
    <dgm:pt modelId="{F466F6A7-2203-4C42-963C-9B5A3B1CEBD8}" type="pres">
      <dgm:prSet presAssocID="{EF5C73CE-2C0A-4394-BEE0-AAB950605E9A}" presName="text" presStyleLbl="node1" presStyleIdx="0" presStyleCnt="5">
        <dgm:presLayoutVars>
          <dgm:bulletEnabled val="1"/>
        </dgm:presLayoutVars>
      </dgm:prSet>
      <dgm:spPr/>
    </dgm:pt>
    <dgm:pt modelId="{DF12A77C-4DE1-4353-A36B-6376DE95AC3D}" type="pres">
      <dgm:prSet presAssocID="{A601E879-595D-4B4F-81DA-9D89DE29D39D}" presName="space" presStyleCnt="0"/>
      <dgm:spPr/>
    </dgm:pt>
    <dgm:pt modelId="{82B41BA3-2E2C-4C3D-AAEC-A06E37485DCB}" type="pres">
      <dgm:prSet presAssocID="{ED14C864-C04C-4172-9F33-40261A0C8BC4}" presName="text" presStyleLbl="node1" presStyleIdx="1" presStyleCnt="5">
        <dgm:presLayoutVars>
          <dgm:bulletEnabled val="1"/>
        </dgm:presLayoutVars>
      </dgm:prSet>
      <dgm:spPr/>
    </dgm:pt>
    <dgm:pt modelId="{ED1097C1-A7D2-411F-8528-29100C865BC2}" type="pres">
      <dgm:prSet presAssocID="{885284CD-76F8-457B-B613-55A6759A7B09}" presName="space" presStyleCnt="0"/>
      <dgm:spPr/>
    </dgm:pt>
    <dgm:pt modelId="{7EBBF1B1-23C8-4128-BC86-00559F440160}" type="pres">
      <dgm:prSet presAssocID="{B3FF7ADF-53F7-47B8-9DB8-C3DEA89380E4}" presName="text" presStyleLbl="node1" presStyleIdx="2" presStyleCnt="5">
        <dgm:presLayoutVars>
          <dgm:bulletEnabled val="1"/>
        </dgm:presLayoutVars>
      </dgm:prSet>
      <dgm:spPr/>
    </dgm:pt>
    <dgm:pt modelId="{E807EAC7-95A5-49E1-AA41-C3E24F7C30DD}" type="pres">
      <dgm:prSet presAssocID="{43D0CED4-E373-41CD-BB0E-06C96771A21D}" presName="space" presStyleCnt="0"/>
      <dgm:spPr/>
    </dgm:pt>
    <dgm:pt modelId="{5D83582D-1A0B-45B6-BCA7-E69ACE97087C}" type="pres">
      <dgm:prSet presAssocID="{196B4BD5-65A6-40C1-A33A-70D5E4A8E001}" presName="text" presStyleLbl="node1" presStyleIdx="3" presStyleCnt="5">
        <dgm:presLayoutVars>
          <dgm:bulletEnabled val="1"/>
        </dgm:presLayoutVars>
      </dgm:prSet>
      <dgm:spPr/>
    </dgm:pt>
    <dgm:pt modelId="{EF35B9BF-42F1-4447-B0D5-1D647F3CB64B}" type="pres">
      <dgm:prSet presAssocID="{F917E178-2EF5-4601-A32B-864E29058838}" presName="space" presStyleCnt="0"/>
      <dgm:spPr/>
    </dgm:pt>
    <dgm:pt modelId="{1A2D7863-B420-409C-8F47-FCA008F7F113}" type="pres">
      <dgm:prSet presAssocID="{D1180645-4EA4-40F0-9EC4-E57C045C63E8}" presName="text" presStyleLbl="node1" presStyleIdx="4" presStyleCnt="5">
        <dgm:presLayoutVars>
          <dgm:bulletEnabled val="1"/>
        </dgm:presLayoutVars>
      </dgm:prSet>
      <dgm:spPr/>
    </dgm:pt>
  </dgm:ptLst>
  <dgm:cxnLst>
    <dgm:cxn modelId="{3D9AC614-CB7B-4778-A5C8-791E0F684389}" type="presOf" srcId="{EF5C73CE-2C0A-4394-BEE0-AAB950605E9A}" destId="{F466F6A7-2203-4C42-963C-9B5A3B1CEBD8}" srcOrd="0" destOrd="0" presId="urn:diagrams.loki3.com/VaryingWidthList"/>
    <dgm:cxn modelId="{F343BB1E-1D55-42B8-B018-29DA60E8B7BA}" type="presOf" srcId="{B3FF7ADF-53F7-47B8-9DB8-C3DEA89380E4}" destId="{7EBBF1B1-23C8-4128-BC86-00559F440160}" srcOrd="0" destOrd="0" presId="urn:diagrams.loki3.com/VaryingWidthList"/>
    <dgm:cxn modelId="{D052C265-A0C6-4AB7-B4D1-1E9237F3C55F}" type="presOf" srcId="{D1180645-4EA4-40F0-9EC4-E57C045C63E8}" destId="{1A2D7863-B420-409C-8F47-FCA008F7F113}" srcOrd="0" destOrd="0" presId="urn:diagrams.loki3.com/VaryingWidthList"/>
    <dgm:cxn modelId="{65181E76-6FA4-4B4F-A2E3-C0A009697853}" srcId="{ABA66D71-9BF5-4F9B-A7BE-9DDD7CB8253C}" destId="{196B4BD5-65A6-40C1-A33A-70D5E4A8E001}" srcOrd="3" destOrd="0" parTransId="{8D7169DB-B0FE-4FDA-8DB6-ED14939B9961}" sibTransId="{F917E178-2EF5-4601-A32B-864E29058838}"/>
    <dgm:cxn modelId="{D01C3A58-E7A3-4FB1-9A5D-857366E4E945}" srcId="{ABA66D71-9BF5-4F9B-A7BE-9DDD7CB8253C}" destId="{D1180645-4EA4-40F0-9EC4-E57C045C63E8}" srcOrd="4" destOrd="0" parTransId="{F0666EED-41B7-43A8-A1E6-2747950E3701}" sibTransId="{B71DC003-D7A8-467B-8E04-D3FB03211D96}"/>
    <dgm:cxn modelId="{DA57175A-66CD-48E7-A883-EB124B323BCF}" srcId="{ABA66D71-9BF5-4F9B-A7BE-9DDD7CB8253C}" destId="{EF5C73CE-2C0A-4394-BEE0-AAB950605E9A}" srcOrd="0" destOrd="0" parTransId="{F4D8CFCF-0F5A-4FA2-AF95-7B5C98BA3E49}" sibTransId="{A601E879-595D-4B4F-81DA-9D89DE29D39D}"/>
    <dgm:cxn modelId="{701B8383-1847-43E5-9F54-A5E6D2FA4515}" srcId="{ABA66D71-9BF5-4F9B-A7BE-9DDD7CB8253C}" destId="{ED14C864-C04C-4172-9F33-40261A0C8BC4}" srcOrd="1" destOrd="0" parTransId="{35763127-B1C3-4CA4-9398-E8F93378ED18}" sibTransId="{885284CD-76F8-457B-B613-55A6759A7B09}"/>
    <dgm:cxn modelId="{C670519B-89A7-42ED-ADBC-45589364E55C}" type="presOf" srcId="{ED14C864-C04C-4172-9F33-40261A0C8BC4}" destId="{82B41BA3-2E2C-4C3D-AAEC-A06E37485DCB}" srcOrd="0" destOrd="0" presId="urn:diagrams.loki3.com/VaryingWidthList"/>
    <dgm:cxn modelId="{8686E9AA-C34B-48F4-8758-B35F8D37047E}" srcId="{ABA66D71-9BF5-4F9B-A7BE-9DDD7CB8253C}" destId="{B3FF7ADF-53F7-47B8-9DB8-C3DEA89380E4}" srcOrd="2" destOrd="0" parTransId="{905ED453-FA2E-4E26-AEEF-9BBA329BE738}" sibTransId="{43D0CED4-E373-41CD-BB0E-06C96771A21D}"/>
    <dgm:cxn modelId="{11AE31CB-5493-42C3-A2EB-F2A5AE02C869}" type="presOf" srcId="{ABA66D71-9BF5-4F9B-A7BE-9DDD7CB8253C}" destId="{591C3C36-E131-440A-9A14-2770B8ABC769}" srcOrd="0" destOrd="0" presId="urn:diagrams.loki3.com/VaryingWidthList"/>
    <dgm:cxn modelId="{E97D6BEC-C633-4764-B613-662B6102F72B}" type="presOf" srcId="{196B4BD5-65A6-40C1-A33A-70D5E4A8E001}" destId="{5D83582D-1A0B-45B6-BCA7-E69ACE97087C}" srcOrd="0" destOrd="0" presId="urn:diagrams.loki3.com/VaryingWidthList"/>
    <dgm:cxn modelId="{93184C66-25A0-4BC7-ACC9-33C873D5AC02}" type="presParOf" srcId="{591C3C36-E131-440A-9A14-2770B8ABC769}" destId="{F466F6A7-2203-4C42-963C-9B5A3B1CEBD8}" srcOrd="0" destOrd="0" presId="urn:diagrams.loki3.com/VaryingWidthList"/>
    <dgm:cxn modelId="{B387A9E9-8C1F-4FC1-8ECB-55E4F8DA83F6}" type="presParOf" srcId="{591C3C36-E131-440A-9A14-2770B8ABC769}" destId="{DF12A77C-4DE1-4353-A36B-6376DE95AC3D}" srcOrd="1" destOrd="0" presId="urn:diagrams.loki3.com/VaryingWidthList"/>
    <dgm:cxn modelId="{2B1160A5-4572-4C09-B5FF-70FA0507902C}" type="presParOf" srcId="{591C3C36-E131-440A-9A14-2770B8ABC769}" destId="{82B41BA3-2E2C-4C3D-AAEC-A06E37485DCB}" srcOrd="2" destOrd="0" presId="urn:diagrams.loki3.com/VaryingWidthList"/>
    <dgm:cxn modelId="{AAE82116-D001-47CC-BA5C-287F7182BBBB}" type="presParOf" srcId="{591C3C36-E131-440A-9A14-2770B8ABC769}" destId="{ED1097C1-A7D2-411F-8528-29100C865BC2}" srcOrd="3" destOrd="0" presId="urn:diagrams.loki3.com/VaryingWidthList"/>
    <dgm:cxn modelId="{A4BF9478-2ABD-4ACF-8057-07937894E52A}" type="presParOf" srcId="{591C3C36-E131-440A-9A14-2770B8ABC769}" destId="{7EBBF1B1-23C8-4128-BC86-00559F440160}" srcOrd="4" destOrd="0" presId="urn:diagrams.loki3.com/VaryingWidthList"/>
    <dgm:cxn modelId="{ED33FE8B-4EC7-45B6-BD48-BF5ED62329B7}" type="presParOf" srcId="{591C3C36-E131-440A-9A14-2770B8ABC769}" destId="{E807EAC7-95A5-49E1-AA41-C3E24F7C30DD}" srcOrd="5" destOrd="0" presId="urn:diagrams.loki3.com/VaryingWidthList"/>
    <dgm:cxn modelId="{7B620B10-E0B8-433F-80E4-AA608E61F9BB}" type="presParOf" srcId="{591C3C36-E131-440A-9A14-2770B8ABC769}" destId="{5D83582D-1A0B-45B6-BCA7-E69ACE97087C}" srcOrd="6" destOrd="0" presId="urn:diagrams.loki3.com/VaryingWidthList"/>
    <dgm:cxn modelId="{A33B2EA1-23F0-49D9-9DE7-972ED64733DC}" type="presParOf" srcId="{591C3C36-E131-440A-9A14-2770B8ABC769}" destId="{EF35B9BF-42F1-4447-B0D5-1D647F3CB64B}" srcOrd="7" destOrd="0" presId="urn:diagrams.loki3.com/VaryingWidthList"/>
    <dgm:cxn modelId="{815156BD-7D53-41BB-AE1C-7F628734BD4D}" type="presParOf" srcId="{591C3C36-E131-440A-9A14-2770B8ABC769}" destId="{1A2D7863-B420-409C-8F47-FCA008F7F113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22B9C-F2B3-488C-B08F-50411AF6AF79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795E1A-25B3-4076-A92F-D5B41E2D0FF6}">
      <dgm:prSet/>
      <dgm:spPr/>
      <dgm:t>
        <a:bodyPr/>
        <a:lstStyle/>
        <a:p>
          <a:r>
            <a:rPr lang="en-US" i="1" dirty="0"/>
            <a:t>Interventions will be tested by each participating site</a:t>
          </a:r>
        </a:p>
      </dgm:t>
    </dgm:pt>
    <dgm:pt modelId="{890765C9-FA5C-4563-991F-C73828F7E695}" type="parTrans" cxnId="{6F63736C-E986-4A34-91C6-2253908E8F0D}">
      <dgm:prSet/>
      <dgm:spPr/>
      <dgm:t>
        <a:bodyPr/>
        <a:lstStyle/>
        <a:p>
          <a:endParaRPr lang="en-US" i="1"/>
        </a:p>
      </dgm:t>
    </dgm:pt>
    <dgm:pt modelId="{669A4614-289E-4038-8549-3CC967035CBA}" type="sibTrans" cxnId="{6F63736C-E986-4A34-91C6-2253908E8F0D}">
      <dgm:prSet phldrT="01" phldr="0"/>
      <dgm:spPr/>
      <dgm:t>
        <a:bodyPr/>
        <a:lstStyle/>
        <a:p>
          <a:endParaRPr lang="en-US" i="1"/>
        </a:p>
      </dgm:t>
    </dgm:pt>
    <dgm:pt modelId="{6D72C929-C276-44BB-B87C-A214A770E206}">
      <dgm:prSet/>
      <dgm:spPr/>
      <dgm:t>
        <a:bodyPr/>
        <a:lstStyle/>
        <a:p>
          <a:pPr rtl="0"/>
          <a:r>
            <a:rPr lang="en-US" i="1" dirty="0"/>
            <a:t>Participate in </a:t>
          </a:r>
          <a:r>
            <a:rPr lang="en-US" i="1" dirty="0">
              <a:latin typeface="Arial" panose="020B0604020202020204"/>
            </a:rPr>
            <a:t>monthly meetings to share learnings</a:t>
          </a:r>
          <a:endParaRPr lang="en-US" i="1" dirty="0"/>
        </a:p>
      </dgm:t>
    </dgm:pt>
    <dgm:pt modelId="{8D23BD66-DA0C-4616-AD63-690324CEA099}" type="parTrans" cxnId="{F206E647-59F4-471F-BF22-8EC0C02C0A42}">
      <dgm:prSet/>
      <dgm:spPr/>
      <dgm:t>
        <a:bodyPr/>
        <a:lstStyle/>
        <a:p>
          <a:endParaRPr lang="en-US" i="1"/>
        </a:p>
      </dgm:t>
    </dgm:pt>
    <dgm:pt modelId="{B40FB15F-0797-4679-89A6-EE4856E18B9A}" type="sibTrans" cxnId="{F206E647-59F4-471F-BF22-8EC0C02C0A42}">
      <dgm:prSet phldrT="02" phldr="0"/>
      <dgm:spPr/>
      <dgm:t>
        <a:bodyPr/>
        <a:lstStyle/>
        <a:p>
          <a:endParaRPr lang="en-US" i="1"/>
        </a:p>
      </dgm:t>
    </dgm:pt>
    <dgm:pt modelId="{975C1DCB-81D0-4C77-94B3-D178A5C33BA3}">
      <dgm:prSet/>
      <dgm:spPr/>
      <dgm:t>
        <a:bodyPr/>
        <a:lstStyle/>
        <a:p>
          <a:pPr rtl="0"/>
          <a:r>
            <a:rPr lang="en-US" i="1" dirty="0"/>
            <a:t>Submit </a:t>
          </a:r>
          <a:r>
            <a:rPr lang="en-US" i="1" dirty="0">
              <a:latin typeface="Arial" panose="020B0604020202020204"/>
            </a:rPr>
            <a:t>HF patient data via </a:t>
          </a:r>
          <a:r>
            <a:rPr lang="en-US" i="1" dirty="0" err="1">
              <a:latin typeface="Arial" panose="020B0604020202020204"/>
            </a:rPr>
            <a:t>REDCap</a:t>
          </a:r>
          <a:r>
            <a:rPr lang="en-US" i="1" dirty="0">
              <a:latin typeface="Arial" panose="020B0604020202020204"/>
            </a:rPr>
            <a:t> when patients are discharged, scan QR code for checklist frequency, upload Discharge Plan into </a:t>
          </a:r>
          <a:r>
            <a:rPr lang="en-US" i="1" dirty="0" err="1">
              <a:latin typeface="Arial" panose="020B0604020202020204"/>
            </a:rPr>
            <a:t>REDCap</a:t>
          </a:r>
          <a:r>
            <a:rPr lang="en-US" i="1" dirty="0">
              <a:latin typeface="Arial" panose="020B0604020202020204"/>
            </a:rPr>
            <a:t>, and complete PDSA surveys </a:t>
          </a:r>
          <a:endParaRPr lang="en-US" i="1" dirty="0"/>
        </a:p>
      </dgm:t>
    </dgm:pt>
    <dgm:pt modelId="{627B000B-BFEB-4C95-9D8B-0A65831D1BBC}" type="parTrans" cxnId="{69F8F06D-81D2-4B61-9E18-DBBA96FCCB0B}">
      <dgm:prSet/>
      <dgm:spPr/>
      <dgm:t>
        <a:bodyPr/>
        <a:lstStyle/>
        <a:p>
          <a:endParaRPr lang="en-US" i="1"/>
        </a:p>
      </dgm:t>
    </dgm:pt>
    <dgm:pt modelId="{D86E1CCF-38E0-453C-BAE7-E7B5FE36E773}" type="sibTrans" cxnId="{69F8F06D-81D2-4B61-9E18-DBBA96FCCB0B}">
      <dgm:prSet phldrT="03" phldr="0"/>
      <dgm:spPr/>
      <dgm:t>
        <a:bodyPr/>
        <a:lstStyle/>
        <a:p>
          <a:endParaRPr lang="en-US" i="1"/>
        </a:p>
      </dgm:t>
    </dgm:pt>
    <dgm:pt modelId="{1B4616D0-E22C-48AF-8F42-66709048EF4D}" type="pres">
      <dgm:prSet presAssocID="{F1F22B9C-F2B3-488C-B08F-50411AF6AF79}" presName="Name0" presStyleCnt="0">
        <dgm:presLayoutVars>
          <dgm:chMax val="7"/>
          <dgm:chPref val="7"/>
          <dgm:dir/>
        </dgm:presLayoutVars>
      </dgm:prSet>
      <dgm:spPr/>
    </dgm:pt>
    <dgm:pt modelId="{4F1E72BF-831F-46EA-8C07-E41A1BE98599}" type="pres">
      <dgm:prSet presAssocID="{F1F22B9C-F2B3-488C-B08F-50411AF6AF79}" presName="Name1" presStyleCnt="0"/>
      <dgm:spPr/>
    </dgm:pt>
    <dgm:pt modelId="{0CE5FE40-CBFC-4C9F-B5D2-FE278CF9C3E1}" type="pres">
      <dgm:prSet presAssocID="{F1F22B9C-F2B3-488C-B08F-50411AF6AF79}" presName="cycle" presStyleCnt="0"/>
      <dgm:spPr/>
    </dgm:pt>
    <dgm:pt modelId="{2BD7C677-AAB3-462A-AB2B-9D8D39ED2CF9}" type="pres">
      <dgm:prSet presAssocID="{F1F22B9C-F2B3-488C-B08F-50411AF6AF79}" presName="srcNode" presStyleLbl="node1" presStyleIdx="0" presStyleCnt="3"/>
      <dgm:spPr/>
    </dgm:pt>
    <dgm:pt modelId="{F3D9622C-5549-43E1-983C-6ACE9906D7CD}" type="pres">
      <dgm:prSet presAssocID="{F1F22B9C-F2B3-488C-B08F-50411AF6AF79}" presName="conn" presStyleLbl="parChTrans1D2" presStyleIdx="0" presStyleCnt="1"/>
      <dgm:spPr/>
    </dgm:pt>
    <dgm:pt modelId="{FB71D94D-1F63-47A2-899A-2838AF642FC2}" type="pres">
      <dgm:prSet presAssocID="{F1F22B9C-F2B3-488C-B08F-50411AF6AF79}" presName="extraNode" presStyleLbl="node1" presStyleIdx="0" presStyleCnt="3"/>
      <dgm:spPr/>
    </dgm:pt>
    <dgm:pt modelId="{C7FE3069-ACE8-43B2-B4E2-23C7E0B7F5B0}" type="pres">
      <dgm:prSet presAssocID="{F1F22B9C-F2B3-488C-B08F-50411AF6AF79}" presName="dstNode" presStyleLbl="node1" presStyleIdx="0" presStyleCnt="3"/>
      <dgm:spPr/>
    </dgm:pt>
    <dgm:pt modelId="{D193A442-EDBC-4A3E-B631-A377864A6F4A}" type="pres">
      <dgm:prSet presAssocID="{B9795E1A-25B3-4076-A92F-D5B41E2D0FF6}" presName="text_1" presStyleLbl="node1" presStyleIdx="0" presStyleCnt="3">
        <dgm:presLayoutVars>
          <dgm:bulletEnabled val="1"/>
        </dgm:presLayoutVars>
      </dgm:prSet>
      <dgm:spPr/>
    </dgm:pt>
    <dgm:pt modelId="{049F210A-0F53-4447-A1B8-592B985BDF9D}" type="pres">
      <dgm:prSet presAssocID="{B9795E1A-25B3-4076-A92F-D5B41E2D0FF6}" presName="accent_1" presStyleCnt="0"/>
      <dgm:spPr/>
    </dgm:pt>
    <dgm:pt modelId="{760A10D0-D624-4530-8C1C-B56FE5722A1B}" type="pres">
      <dgm:prSet presAssocID="{B9795E1A-25B3-4076-A92F-D5B41E2D0FF6}" presName="accentRepeatNode" presStyleLbl="solidFgAcc1" presStyleIdx="0" presStyleCnt="3"/>
      <dgm:spPr/>
    </dgm:pt>
    <dgm:pt modelId="{7ADC14F6-C332-49F7-A497-F8AF9A6E7B1B}" type="pres">
      <dgm:prSet presAssocID="{6D72C929-C276-44BB-B87C-A214A770E206}" presName="text_2" presStyleLbl="node1" presStyleIdx="1" presStyleCnt="3">
        <dgm:presLayoutVars>
          <dgm:bulletEnabled val="1"/>
        </dgm:presLayoutVars>
      </dgm:prSet>
      <dgm:spPr/>
    </dgm:pt>
    <dgm:pt modelId="{0E36BFC2-1337-48B1-B6E3-E7A8574A742C}" type="pres">
      <dgm:prSet presAssocID="{6D72C929-C276-44BB-B87C-A214A770E206}" presName="accent_2" presStyleCnt="0"/>
      <dgm:spPr/>
    </dgm:pt>
    <dgm:pt modelId="{43C97C26-C119-49FA-9EA8-C80C7EE20A76}" type="pres">
      <dgm:prSet presAssocID="{6D72C929-C276-44BB-B87C-A214A770E206}" presName="accentRepeatNode" presStyleLbl="solidFgAcc1" presStyleIdx="1" presStyleCnt="3"/>
      <dgm:spPr/>
    </dgm:pt>
    <dgm:pt modelId="{4D174B98-7C39-41E4-973B-3877493A3D09}" type="pres">
      <dgm:prSet presAssocID="{975C1DCB-81D0-4C77-94B3-D178A5C33BA3}" presName="text_3" presStyleLbl="node1" presStyleIdx="2" presStyleCnt="3">
        <dgm:presLayoutVars>
          <dgm:bulletEnabled val="1"/>
        </dgm:presLayoutVars>
      </dgm:prSet>
      <dgm:spPr/>
    </dgm:pt>
    <dgm:pt modelId="{2D35ACC1-3994-4310-A261-C4B0296BC307}" type="pres">
      <dgm:prSet presAssocID="{975C1DCB-81D0-4C77-94B3-D178A5C33BA3}" presName="accent_3" presStyleCnt="0"/>
      <dgm:spPr/>
    </dgm:pt>
    <dgm:pt modelId="{7C287DC3-9BE1-4AB9-8E01-D31E87626FB8}" type="pres">
      <dgm:prSet presAssocID="{975C1DCB-81D0-4C77-94B3-D178A5C33BA3}" presName="accentRepeatNode" presStyleLbl="solidFgAcc1" presStyleIdx="2" presStyleCnt="3"/>
      <dgm:spPr/>
    </dgm:pt>
  </dgm:ptLst>
  <dgm:cxnLst>
    <dgm:cxn modelId="{F206E647-59F4-471F-BF22-8EC0C02C0A42}" srcId="{F1F22B9C-F2B3-488C-B08F-50411AF6AF79}" destId="{6D72C929-C276-44BB-B87C-A214A770E206}" srcOrd="1" destOrd="0" parTransId="{8D23BD66-DA0C-4616-AD63-690324CEA099}" sibTransId="{B40FB15F-0797-4679-89A6-EE4856E18B9A}"/>
    <dgm:cxn modelId="{6F63736C-E986-4A34-91C6-2253908E8F0D}" srcId="{F1F22B9C-F2B3-488C-B08F-50411AF6AF79}" destId="{B9795E1A-25B3-4076-A92F-D5B41E2D0FF6}" srcOrd="0" destOrd="0" parTransId="{890765C9-FA5C-4563-991F-C73828F7E695}" sibTransId="{669A4614-289E-4038-8549-3CC967035CBA}"/>
    <dgm:cxn modelId="{69F8F06D-81D2-4B61-9E18-DBBA96FCCB0B}" srcId="{F1F22B9C-F2B3-488C-B08F-50411AF6AF79}" destId="{975C1DCB-81D0-4C77-94B3-D178A5C33BA3}" srcOrd="2" destOrd="0" parTransId="{627B000B-BFEB-4C95-9D8B-0A65831D1BBC}" sibTransId="{D86E1CCF-38E0-453C-BAE7-E7B5FE36E773}"/>
    <dgm:cxn modelId="{38667089-C93E-44A4-AA44-2CCCA9B92ABA}" type="presOf" srcId="{B9795E1A-25B3-4076-A92F-D5B41E2D0FF6}" destId="{D193A442-EDBC-4A3E-B631-A377864A6F4A}" srcOrd="0" destOrd="0" presId="urn:microsoft.com/office/officeart/2008/layout/VerticalCurvedList"/>
    <dgm:cxn modelId="{079DA289-8B63-4F67-8998-1417EEA6F7C2}" type="presOf" srcId="{975C1DCB-81D0-4C77-94B3-D178A5C33BA3}" destId="{4D174B98-7C39-41E4-973B-3877493A3D09}" srcOrd="0" destOrd="0" presId="urn:microsoft.com/office/officeart/2008/layout/VerticalCurvedList"/>
    <dgm:cxn modelId="{7788549A-3661-4D59-B937-D0A20817627C}" type="presOf" srcId="{6D72C929-C276-44BB-B87C-A214A770E206}" destId="{7ADC14F6-C332-49F7-A497-F8AF9A6E7B1B}" srcOrd="0" destOrd="0" presId="urn:microsoft.com/office/officeart/2008/layout/VerticalCurvedList"/>
    <dgm:cxn modelId="{4B50F0B6-66F3-4BAD-B9A9-29C063350BB3}" type="presOf" srcId="{F1F22B9C-F2B3-488C-B08F-50411AF6AF79}" destId="{1B4616D0-E22C-48AF-8F42-66709048EF4D}" srcOrd="0" destOrd="0" presId="urn:microsoft.com/office/officeart/2008/layout/VerticalCurvedList"/>
    <dgm:cxn modelId="{07A0E4D6-1E18-45FF-A9AE-1650A57AAD2F}" type="presOf" srcId="{669A4614-289E-4038-8549-3CC967035CBA}" destId="{F3D9622C-5549-43E1-983C-6ACE9906D7CD}" srcOrd="0" destOrd="0" presId="urn:microsoft.com/office/officeart/2008/layout/VerticalCurvedList"/>
    <dgm:cxn modelId="{74CA66AC-19F7-455D-B408-113507688B6F}" type="presParOf" srcId="{1B4616D0-E22C-48AF-8F42-66709048EF4D}" destId="{4F1E72BF-831F-46EA-8C07-E41A1BE98599}" srcOrd="0" destOrd="0" presId="urn:microsoft.com/office/officeart/2008/layout/VerticalCurvedList"/>
    <dgm:cxn modelId="{05972C43-BB78-4779-855A-0E45AB241A1C}" type="presParOf" srcId="{4F1E72BF-831F-46EA-8C07-E41A1BE98599}" destId="{0CE5FE40-CBFC-4C9F-B5D2-FE278CF9C3E1}" srcOrd="0" destOrd="0" presId="urn:microsoft.com/office/officeart/2008/layout/VerticalCurvedList"/>
    <dgm:cxn modelId="{F94323B5-2C71-472A-A135-6D29496E8BEC}" type="presParOf" srcId="{0CE5FE40-CBFC-4C9F-B5D2-FE278CF9C3E1}" destId="{2BD7C677-AAB3-462A-AB2B-9D8D39ED2CF9}" srcOrd="0" destOrd="0" presId="urn:microsoft.com/office/officeart/2008/layout/VerticalCurvedList"/>
    <dgm:cxn modelId="{41E81FD1-6410-4EA9-9A41-BC54762DF65C}" type="presParOf" srcId="{0CE5FE40-CBFC-4C9F-B5D2-FE278CF9C3E1}" destId="{F3D9622C-5549-43E1-983C-6ACE9906D7CD}" srcOrd="1" destOrd="0" presId="urn:microsoft.com/office/officeart/2008/layout/VerticalCurvedList"/>
    <dgm:cxn modelId="{07BB8119-D43C-4073-92D4-5923E964B1F5}" type="presParOf" srcId="{0CE5FE40-CBFC-4C9F-B5D2-FE278CF9C3E1}" destId="{FB71D94D-1F63-47A2-899A-2838AF642FC2}" srcOrd="2" destOrd="0" presId="urn:microsoft.com/office/officeart/2008/layout/VerticalCurvedList"/>
    <dgm:cxn modelId="{FC4E7BA4-8CF2-412A-B3E5-37A8C4B44619}" type="presParOf" srcId="{0CE5FE40-CBFC-4C9F-B5D2-FE278CF9C3E1}" destId="{C7FE3069-ACE8-43B2-B4E2-23C7E0B7F5B0}" srcOrd="3" destOrd="0" presId="urn:microsoft.com/office/officeart/2008/layout/VerticalCurvedList"/>
    <dgm:cxn modelId="{3BEBB816-2AC9-4175-AC96-C58A3D7C3E74}" type="presParOf" srcId="{4F1E72BF-831F-46EA-8C07-E41A1BE98599}" destId="{D193A442-EDBC-4A3E-B631-A377864A6F4A}" srcOrd="1" destOrd="0" presId="urn:microsoft.com/office/officeart/2008/layout/VerticalCurvedList"/>
    <dgm:cxn modelId="{8513654D-0B93-4BB1-A2DC-BB57C40A7820}" type="presParOf" srcId="{4F1E72BF-831F-46EA-8C07-E41A1BE98599}" destId="{049F210A-0F53-4447-A1B8-592B985BDF9D}" srcOrd="2" destOrd="0" presId="urn:microsoft.com/office/officeart/2008/layout/VerticalCurvedList"/>
    <dgm:cxn modelId="{4FF2AC0F-50D2-4643-972E-3A443B4D06BF}" type="presParOf" srcId="{049F210A-0F53-4447-A1B8-592B985BDF9D}" destId="{760A10D0-D624-4530-8C1C-B56FE5722A1B}" srcOrd="0" destOrd="0" presId="urn:microsoft.com/office/officeart/2008/layout/VerticalCurvedList"/>
    <dgm:cxn modelId="{E354F196-FFA8-4CA7-A4F4-DB8649F83556}" type="presParOf" srcId="{4F1E72BF-831F-46EA-8C07-E41A1BE98599}" destId="{7ADC14F6-C332-49F7-A497-F8AF9A6E7B1B}" srcOrd="3" destOrd="0" presId="urn:microsoft.com/office/officeart/2008/layout/VerticalCurvedList"/>
    <dgm:cxn modelId="{2AC7D113-C749-46A7-8600-9EBCF167E999}" type="presParOf" srcId="{4F1E72BF-831F-46EA-8C07-E41A1BE98599}" destId="{0E36BFC2-1337-48B1-B6E3-E7A8574A742C}" srcOrd="4" destOrd="0" presId="urn:microsoft.com/office/officeart/2008/layout/VerticalCurvedList"/>
    <dgm:cxn modelId="{F7417FE1-DDB3-416C-A42B-547C4CCFEEA8}" type="presParOf" srcId="{0E36BFC2-1337-48B1-B6E3-E7A8574A742C}" destId="{43C97C26-C119-49FA-9EA8-C80C7EE20A76}" srcOrd="0" destOrd="0" presId="urn:microsoft.com/office/officeart/2008/layout/VerticalCurvedList"/>
    <dgm:cxn modelId="{67DF278D-22A0-4C74-BA0C-28086B5726B3}" type="presParOf" srcId="{4F1E72BF-831F-46EA-8C07-E41A1BE98599}" destId="{4D174B98-7C39-41E4-973B-3877493A3D09}" srcOrd="5" destOrd="0" presId="urn:microsoft.com/office/officeart/2008/layout/VerticalCurvedList"/>
    <dgm:cxn modelId="{A1ABB1C3-88BF-4AAD-9539-64D5EB1040CD}" type="presParOf" srcId="{4F1E72BF-831F-46EA-8C07-E41A1BE98599}" destId="{2D35ACC1-3994-4310-A261-C4B0296BC307}" srcOrd="6" destOrd="0" presId="urn:microsoft.com/office/officeart/2008/layout/VerticalCurvedList"/>
    <dgm:cxn modelId="{3A1AE931-AC33-4867-A251-5CC92F582CA5}" type="presParOf" srcId="{2D35ACC1-3994-4310-A261-C4B0296BC307}" destId="{7C287DC3-9BE1-4AB9-8E01-D31E87626F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6F6A7-2203-4C42-963C-9B5A3B1CEBD8}">
      <dsp:nvSpPr>
        <dsp:cNvPr id="0" name=""/>
        <dsp:cNvSpPr/>
      </dsp:nvSpPr>
      <dsp:spPr>
        <a:xfrm>
          <a:off x="97679" y="1765"/>
          <a:ext cx="9900000" cy="771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 dirty="0"/>
            <a:t>“Perfection is the enemy of pretty darn good!”</a:t>
          </a:r>
        </a:p>
      </dsp:txBody>
      <dsp:txXfrm>
        <a:off x="97679" y="1765"/>
        <a:ext cx="9900000" cy="771961"/>
      </dsp:txXfrm>
    </dsp:sp>
    <dsp:sp modelId="{82B41BA3-2E2C-4C3D-AAEC-A06E37485DCB}">
      <dsp:nvSpPr>
        <dsp:cNvPr id="0" name=""/>
        <dsp:cNvSpPr/>
      </dsp:nvSpPr>
      <dsp:spPr>
        <a:xfrm>
          <a:off x="1103766" y="812325"/>
          <a:ext cx="7887824" cy="7719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 dirty="0"/>
            <a:t>Iterative change vs. implementation</a:t>
          </a:r>
        </a:p>
      </dsp:txBody>
      <dsp:txXfrm>
        <a:off x="1103766" y="812325"/>
        <a:ext cx="7887824" cy="771961"/>
      </dsp:txXfrm>
    </dsp:sp>
    <dsp:sp modelId="{7EBBF1B1-23C8-4128-BC86-00559F440160}">
      <dsp:nvSpPr>
        <dsp:cNvPr id="0" name=""/>
        <dsp:cNvSpPr/>
      </dsp:nvSpPr>
      <dsp:spPr>
        <a:xfrm>
          <a:off x="2842679" y="1622885"/>
          <a:ext cx="4410000" cy="7719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/>
            <a:t>Create project roles</a:t>
          </a:r>
        </a:p>
      </dsp:txBody>
      <dsp:txXfrm>
        <a:off x="2842679" y="1622885"/>
        <a:ext cx="4410000" cy="771961"/>
      </dsp:txXfrm>
    </dsp:sp>
    <dsp:sp modelId="{5D83582D-1A0B-45B6-BCA7-E69ACE97087C}">
      <dsp:nvSpPr>
        <dsp:cNvPr id="0" name=""/>
        <dsp:cNvSpPr/>
      </dsp:nvSpPr>
      <dsp:spPr>
        <a:xfrm>
          <a:off x="620669" y="2433444"/>
          <a:ext cx="8854018" cy="7719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/>
            <a:t>Build data collection into standard duties</a:t>
          </a:r>
        </a:p>
      </dsp:txBody>
      <dsp:txXfrm>
        <a:off x="620669" y="2433444"/>
        <a:ext cx="8854018" cy="771961"/>
      </dsp:txXfrm>
    </dsp:sp>
    <dsp:sp modelId="{1A2D7863-B420-409C-8F47-FCA008F7F113}">
      <dsp:nvSpPr>
        <dsp:cNvPr id="0" name=""/>
        <dsp:cNvSpPr/>
      </dsp:nvSpPr>
      <dsp:spPr>
        <a:xfrm>
          <a:off x="3607679" y="3244004"/>
          <a:ext cx="2880000" cy="7719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/>
            <a:t>Ask for help!</a:t>
          </a:r>
        </a:p>
      </dsp:txBody>
      <dsp:txXfrm>
        <a:off x="3607679" y="3244004"/>
        <a:ext cx="2880000" cy="771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9622C-5549-43E1-983C-6ACE9906D7CD}">
      <dsp:nvSpPr>
        <dsp:cNvPr id="0" name=""/>
        <dsp:cNvSpPr/>
      </dsp:nvSpPr>
      <dsp:spPr>
        <a:xfrm>
          <a:off x="-5245799" y="-803486"/>
          <a:ext cx="6247007" cy="6247007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3A442-EDBC-4A3E-B631-A377864A6F4A}">
      <dsp:nvSpPr>
        <dsp:cNvPr id="0" name=""/>
        <dsp:cNvSpPr/>
      </dsp:nvSpPr>
      <dsp:spPr>
        <a:xfrm>
          <a:off x="644036" y="464003"/>
          <a:ext cx="10327445" cy="928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660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Interventions will be tested by each participating site</a:t>
          </a:r>
        </a:p>
      </dsp:txBody>
      <dsp:txXfrm>
        <a:off x="644036" y="464003"/>
        <a:ext cx="10327445" cy="928007"/>
      </dsp:txXfrm>
    </dsp:sp>
    <dsp:sp modelId="{760A10D0-D624-4530-8C1C-B56FE5722A1B}">
      <dsp:nvSpPr>
        <dsp:cNvPr id="0" name=""/>
        <dsp:cNvSpPr/>
      </dsp:nvSpPr>
      <dsp:spPr>
        <a:xfrm>
          <a:off x="64032" y="348002"/>
          <a:ext cx="1160008" cy="116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C14F6-C332-49F7-A497-F8AF9A6E7B1B}">
      <dsp:nvSpPr>
        <dsp:cNvPr id="0" name=""/>
        <dsp:cNvSpPr/>
      </dsp:nvSpPr>
      <dsp:spPr>
        <a:xfrm>
          <a:off x="981367" y="1856014"/>
          <a:ext cx="9990115" cy="928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660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Participate in </a:t>
          </a:r>
          <a:r>
            <a:rPr lang="en-US" sz="2000" i="1" kern="1200" dirty="0">
              <a:latin typeface="Arial" panose="020B0604020202020204"/>
            </a:rPr>
            <a:t>monthly meetings to share learnings</a:t>
          </a:r>
          <a:endParaRPr lang="en-US" sz="2000" i="1" kern="1200" dirty="0"/>
        </a:p>
      </dsp:txBody>
      <dsp:txXfrm>
        <a:off x="981367" y="1856014"/>
        <a:ext cx="9990115" cy="928007"/>
      </dsp:txXfrm>
    </dsp:sp>
    <dsp:sp modelId="{43C97C26-C119-49FA-9EA8-C80C7EE20A76}">
      <dsp:nvSpPr>
        <dsp:cNvPr id="0" name=""/>
        <dsp:cNvSpPr/>
      </dsp:nvSpPr>
      <dsp:spPr>
        <a:xfrm>
          <a:off x="401363" y="1740013"/>
          <a:ext cx="1160008" cy="116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74B98-7C39-41E4-973B-3877493A3D09}">
      <dsp:nvSpPr>
        <dsp:cNvPr id="0" name=""/>
        <dsp:cNvSpPr/>
      </dsp:nvSpPr>
      <dsp:spPr>
        <a:xfrm>
          <a:off x="644036" y="3248024"/>
          <a:ext cx="10327445" cy="9280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6606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Submit </a:t>
          </a:r>
          <a:r>
            <a:rPr lang="en-US" sz="2000" i="1" kern="1200" dirty="0">
              <a:latin typeface="Arial" panose="020B0604020202020204"/>
            </a:rPr>
            <a:t>HF patient data via </a:t>
          </a:r>
          <a:r>
            <a:rPr lang="en-US" sz="2000" i="1" kern="1200" dirty="0" err="1">
              <a:latin typeface="Arial" panose="020B0604020202020204"/>
            </a:rPr>
            <a:t>REDCap</a:t>
          </a:r>
          <a:r>
            <a:rPr lang="en-US" sz="2000" i="1" kern="1200" dirty="0">
              <a:latin typeface="Arial" panose="020B0604020202020204"/>
            </a:rPr>
            <a:t> when patients are discharged, scan QR code for checklist frequency, upload Discharge Plan into </a:t>
          </a:r>
          <a:r>
            <a:rPr lang="en-US" sz="2000" i="1" kern="1200" dirty="0" err="1">
              <a:latin typeface="Arial" panose="020B0604020202020204"/>
            </a:rPr>
            <a:t>REDCap</a:t>
          </a:r>
          <a:r>
            <a:rPr lang="en-US" sz="2000" i="1" kern="1200" dirty="0">
              <a:latin typeface="Arial" panose="020B0604020202020204"/>
            </a:rPr>
            <a:t>, and complete PDSA surveys </a:t>
          </a:r>
          <a:endParaRPr lang="en-US" sz="2000" i="1" kern="1200" dirty="0"/>
        </a:p>
      </dsp:txBody>
      <dsp:txXfrm>
        <a:off x="644036" y="3248024"/>
        <a:ext cx="10327445" cy="928007"/>
      </dsp:txXfrm>
    </dsp:sp>
    <dsp:sp modelId="{7C287DC3-9BE1-4AB9-8E01-D31E87626FB8}">
      <dsp:nvSpPr>
        <dsp:cNvPr id="0" name=""/>
        <dsp:cNvSpPr/>
      </dsp:nvSpPr>
      <dsp:spPr>
        <a:xfrm>
          <a:off x="64032" y="3132023"/>
          <a:ext cx="1160008" cy="116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7396-CA3D-4A8D-A16F-3C19118E8A6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A1A9-F614-4955-A319-77D31266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ED89-4061-3642-AA27-68B2DD0FA56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07B0-6FD1-5442-BF64-120D997F8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0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Design and plan phase is done (more details on interventions and measures coming later in meeting). Now moving on to opt-in learning cohort.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9E94E-8EA7-4E78-AE78-D96169C393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*</a:t>
            </a:r>
            <a:r>
              <a:rPr lang="en-US" sz="1100" b="1" u="sng" dirty="0"/>
              <a:t> HF Definition:</a:t>
            </a:r>
            <a:r>
              <a:rPr lang="en-US" sz="1100" b="1" dirty="0"/>
              <a:t> </a:t>
            </a:r>
            <a:r>
              <a:rPr lang="en-US" sz="1100" dirty="0"/>
              <a:t>A clinical syndrome that results from any structural or functional impairment of ventricular filling or ejection.  Cardinal symptoms include breathing difficulty, feeding intolerance, and decreased activity.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1" u="sng" dirty="0"/>
              <a:t>Acute Decompensated Heart Failure (ADHF) Definition</a:t>
            </a:r>
            <a:r>
              <a:rPr lang="en-US" sz="1100" u="sng" dirty="0"/>
              <a:t>:</a:t>
            </a:r>
            <a:r>
              <a:rPr lang="en-US" sz="1100" dirty="0"/>
              <a:t> HF severe enough to warrant hospitalization.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7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highlight meeting as a group weekly/monthly to guide data discussion to be able to complete the monthly survey </a:t>
            </a:r>
          </a:p>
          <a:p>
            <a:r>
              <a:rPr lang="en-US" dirty="0"/>
              <a:t>	Potential options: post measures centralized place to collect data, lead data collector reaches out for input for colleagues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2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highlight meeting as a group weekly/monthly to guide data discussion to be able to complete the monthly survey </a:t>
            </a:r>
          </a:p>
          <a:p>
            <a:r>
              <a:rPr lang="en-US"/>
              <a:t>	Potential options: post measures centralized place to collect data, lead data collector reaches out for input for colleagues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1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highlight meeting as a group weekly/monthly to guide data discussion to be able to complete the monthly survey </a:t>
            </a:r>
          </a:p>
          <a:p>
            <a:r>
              <a:rPr lang="en-US"/>
              <a:t>	Potential options: post measures centralized place to collect data, lead data collector reaches out for input for colleagues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1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highlight meeting as a group weekly/monthly to guide data discussion to be able to complete the monthly survey </a:t>
            </a:r>
          </a:p>
          <a:p>
            <a:r>
              <a:rPr lang="en-US" dirty="0"/>
              <a:t>	Potential options: post measures centralized place to collect data, lead data collector reaches out for input for colleagues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1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7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1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hope is that the testing of these interventions will complement the work you are already doing, and not be too much of a burden.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AD58-2644-4B9A-A385-06880691E2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3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7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Verdana"/>
                <a:ea typeface="Verdana"/>
                <a:cs typeface="Verdana"/>
              </a:rPr>
              <a:t>During monthly huddles we will.....</a:t>
            </a:r>
            <a:endParaRPr lang="en-US" b="1" dirty="0">
              <a:ea typeface="Verdana" charset="0"/>
              <a:cs typeface="Verdana" charset="0"/>
            </a:endParaRPr>
          </a:p>
          <a:p>
            <a:pPr lvl="1"/>
            <a:r>
              <a:rPr lang="en-US" dirty="0">
                <a:latin typeface="Verdana"/>
                <a:ea typeface="Verdana"/>
                <a:cs typeface="Verdana"/>
              </a:rPr>
              <a:t>Review data</a:t>
            </a:r>
          </a:p>
          <a:p>
            <a:pPr lvl="1"/>
            <a:r>
              <a:rPr lang="en-US" dirty="0">
                <a:latin typeface="Verdana"/>
                <a:ea typeface="Verdana"/>
                <a:cs typeface="Verdana"/>
              </a:rPr>
              <a:t>Teach QI tools</a:t>
            </a:r>
          </a:p>
          <a:p>
            <a:pPr lvl="1"/>
            <a:r>
              <a:rPr lang="en-US" dirty="0">
                <a:latin typeface="Verdana"/>
                <a:ea typeface="Verdana"/>
                <a:cs typeface="Verdana"/>
              </a:rPr>
              <a:t>Learn what’s working and what isn’t</a:t>
            </a:r>
          </a:p>
          <a:p>
            <a:pPr lvl="1"/>
            <a:r>
              <a:rPr lang="en-US" dirty="0">
                <a:latin typeface="Verdana"/>
                <a:ea typeface="Verdana"/>
                <a:cs typeface="Verdana"/>
              </a:rPr>
              <a:t>Plan next test</a:t>
            </a:r>
          </a:p>
          <a:p>
            <a:pPr lvl="1"/>
            <a:endParaRPr lang="en-US" dirty="0">
              <a:latin typeface="Verdana"/>
              <a:ea typeface="Verdana"/>
              <a:cs typeface="Verdana"/>
            </a:endParaRPr>
          </a:p>
          <a:p>
            <a:pPr marL="274320" lvl="1">
              <a:lnSpc>
                <a:spcPct val="90000"/>
              </a:lnSpc>
              <a:spcBef>
                <a:spcPts val="500"/>
              </a:spcBef>
            </a:pPr>
            <a:r>
              <a:rPr lang="en-US" b="1" dirty="0">
                <a:latin typeface="Verdana"/>
                <a:ea typeface="Verdana"/>
                <a:cs typeface="Verdana"/>
              </a:rPr>
              <a:t>In between huddles....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latin typeface="Verdana"/>
                <a:ea typeface="Verdana"/>
                <a:cs typeface="Verdana"/>
              </a:rPr>
              <a:t>Complete the “Do” in the PDSA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latin typeface="Verdana"/>
                <a:ea typeface="Verdana"/>
                <a:cs typeface="Verdana"/>
              </a:rPr>
              <a:t>Collect and submit data </a:t>
            </a:r>
          </a:p>
          <a:p>
            <a:pPr lvl="1"/>
            <a:endParaRPr lang="en-US" dirty="0">
              <a:ea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26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4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3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CAD58-2644-4B9A-A385-06880691E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1088" y="280988"/>
            <a:ext cx="4695825" cy="264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743" y="2975548"/>
            <a:ext cx="6310859" cy="4566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1088" y="280988"/>
            <a:ext cx="4695825" cy="264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743" y="2975548"/>
            <a:ext cx="6310859" cy="4566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A329C-61E7-7843-8408-1573846BD5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547495" y="-2"/>
            <a:ext cx="8644505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-1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16094" y="1157795"/>
            <a:ext cx="7238844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b="1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Presentation 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16094" y="3647682"/>
            <a:ext cx="7238844" cy="1498476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" y="2682864"/>
            <a:ext cx="2528277" cy="119086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16094" y="5412687"/>
            <a:ext cx="7238844" cy="92431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author/speaker info</a:t>
            </a:r>
          </a:p>
        </p:txBody>
      </p:sp>
    </p:spTree>
    <p:extLst>
      <p:ext uri="{BB962C8B-B14F-4D97-AF65-F5344CB8AC3E}">
        <p14:creationId xmlns:p14="http://schemas.microsoft.com/office/powerpoint/2010/main" val="35443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95091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45920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967494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976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68051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8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00" y="-2"/>
            <a:ext cx="118872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1157795"/>
            <a:ext cx="8304028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b="1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Section Header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47683"/>
            <a:ext cx="8304028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0A4FE35-9531-3F4C-987C-0E54626727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431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1149178"/>
          </a:xfrm>
          <a:prstGeom prst="rect">
            <a:avLst/>
          </a:prstGeom>
        </p:spPr>
        <p:txBody>
          <a:bodyPr anchor="b" anchorCtr="0"/>
          <a:lstStyle>
            <a:lvl1pPr>
              <a:defRPr sz="3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4"/>
          </p:nvPr>
        </p:nvSpPr>
        <p:spPr>
          <a:xfrm>
            <a:off x="83820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371580" y="6126480"/>
            <a:ext cx="82296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264900" y="6126480"/>
            <a:ext cx="11887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396" y="6217920"/>
            <a:ext cx="27823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4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description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6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681643" y="568410"/>
            <a:ext cx="8196349" cy="4905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8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26691" y="0"/>
            <a:ext cx="3365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0"/>
            <a:ext cx="2322513" cy="569938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4799" y="0"/>
            <a:ext cx="8423565" cy="68471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151411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332206" cy="5785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4846" y="568411"/>
            <a:ext cx="2322513" cy="470185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236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438886" y="-1"/>
            <a:ext cx="8753114" cy="578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8859793" y="5054135"/>
            <a:ext cx="3332207" cy="18038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060875" y="5220392"/>
            <a:ext cx="2726573" cy="14630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0" y="0"/>
            <a:ext cx="8705850" cy="6857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8859794" y="1"/>
            <a:ext cx="3332206" cy="4879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164260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5611"/>
            <a:ext cx="4658497" cy="4777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68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3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950912" y="1695450"/>
            <a:ext cx="8687357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95091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45920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967494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976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68051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1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00" y="-2"/>
            <a:ext cx="11887200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1157795"/>
            <a:ext cx="8304028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b="1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Section Header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47683"/>
            <a:ext cx="8304028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-2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5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00" y="-2"/>
            <a:ext cx="11887200" cy="68580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1157795"/>
            <a:ext cx="8304028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b="1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Section Header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47683"/>
            <a:ext cx="8304028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-1"/>
            <a:ext cx="206472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431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1149178"/>
          </a:xfrm>
          <a:prstGeom prst="rect">
            <a:avLst/>
          </a:prstGeom>
        </p:spPr>
        <p:txBody>
          <a:bodyPr anchor="b" anchorCtr="0"/>
          <a:lstStyle>
            <a:lvl1pPr>
              <a:defRPr sz="34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4"/>
          </p:nvPr>
        </p:nvSpPr>
        <p:spPr>
          <a:xfrm>
            <a:off x="83820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68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40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description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81643" y="568410"/>
            <a:ext cx="8196349" cy="4905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6" name="Rectangle 15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26691" y="0"/>
            <a:ext cx="336531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0"/>
            <a:ext cx="2322513" cy="569938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4799" y="0"/>
            <a:ext cx="8423565" cy="68471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2128792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332206" cy="57856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4846" y="568411"/>
            <a:ext cx="2322513" cy="470185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438886" y="-1"/>
            <a:ext cx="8753114" cy="578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6099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8859793" y="5070760"/>
            <a:ext cx="3332207" cy="1803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060875" y="5220392"/>
            <a:ext cx="2726573" cy="14630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0" y="0"/>
            <a:ext cx="8705850" cy="6857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8859794" y="1"/>
            <a:ext cx="3332206" cy="4879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1165007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5611"/>
            <a:ext cx="4658497" cy="4777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68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959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950912" y="1695450"/>
            <a:ext cx="8687357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6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95091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45920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967494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976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68051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4800" y="-2"/>
            <a:ext cx="118872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1157795"/>
            <a:ext cx="8304028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b="1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Section Header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47683"/>
            <a:ext cx="8304028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9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6873B7-1CCD-924D-BEA2-F76F92BFB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1149178"/>
          </a:xfrm>
          <a:prstGeom prst="rect">
            <a:avLst/>
          </a:prstGeom>
        </p:spPr>
        <p:txBody>
          <a:bodyPr anchor="b" anchorCtr="0"/>
          <a:lstStyle>
            <a:lvl1pPr>
              <a:defRPr sz="34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4"/>
          </p:nvPr>
        </p:nvSpPr>
        <p:spPr>
          <a:xfrm>
            <a:off x="83820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371580" y="6126480"/>
            <a:ext cx="82296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264900" y="6126480"/>
            <a:ext cx="11887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396" y="6217920"/>
            <a:ext cx="27823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0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431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1149178"/>
          </a:xfrm>
          <a:prstGeom prst="rect">
            <a:avLst/>
          </a:prstGeom>
        </p:spPr>
        <p:txBody>
          <a:bodyPr anchor="b" anchorCtr="0"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4"/>
          </p:nvPr>
        </p:nvSpPr>
        <p:spPr>
          <a:xfrm>
            <a:off x="83820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400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description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81643" y="568410"/>
            <a:ext cx="8196349" cy="4905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5" name="Rectangle 14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7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26691" y="0"/>
            <a:ext cx="33653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0"/>
            <a:ext cx="2322513" cy="569938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4799" y="0"/>
            <a:ext cx="8423565" cy="68471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1240555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332206" cy="5785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4846" y="568411"/>
            <a:ext cx="2322513" cy="470185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438886" y="-1"/>
            <a:ext cx="8753114" cy="578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1222364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8859793" y="5054135"/>
            <a:ext cx="3332207" cy="1803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060875" y="5220392"/>
            <a:ext cx="2726573" cy="14630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0" y="0"/>
            <a:ext cx="8705850" cy="6857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8859794" y="1"/>
            <a:ext cx="3332206" cy="4879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856952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5611"/>
            <a:ext cx="4658497" cy="4777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68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9493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950912" y="1695450"/>
            <a:ext cx="8687357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95091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459203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7967494" y="1695450"/>
            <a:ext cx="3176244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9760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68051" y="52636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10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47495" y="-2"/>
            <a:ext cx="8644505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H="1">
            <a:off x="-1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" y="2682864"/>
            <a:ext cx="2528277" cy="1190867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16094" y="5412687"/>
            <a:ext cx="7238844" cy="92431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(if desired)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16094" y="1157795"/>
            <a:ext cx="7238844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b="1" cap="none" spc="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you. (click to edit)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16094" y="3647682"/>
            <a:ext cx="7238844" cy="1498476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(if desired)</a:t>
            </a:r>
          </a:p>
        </p:txBody>
      </p:sp>
    </p:spTree>
    <p:extLst>
      <p:ext uri="{BB962C8B-B14F-4D97-AF65-F5344CB8AC3E}">
        <p14:creationId xmlns:p14="http://schemas.microsoft.com/office/powerpoint/2010/main" val="143950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400" baseline="0">
                <a:solidFill>
                  <a:schemeClr val="accent4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 description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6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81643" y="568410"/>
            <a:ext cx="8196349" cy="4905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45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2E4D-EF22-9345-9588-F15EF0E0290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BC85-AAAE-3C4C-9CA0-21FADB36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27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5AF3-0266-42C8-A7B2-610421132AF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7CCF-EE9E-4CDE-81C8-AE5D318F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5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5AF3-0266-42C8-A7B2-610421132AF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7CCF-EE9E-4CDE-81C8-AE5D318F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17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D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25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26691" y="0"/>
            <a:ext cx="336531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0"/>
            <a:ext cx="2322513" cy="569938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4799" y="0"/>
            <a:ext cx="8423565" cy="68471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184948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332206" cy="57856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4846" y="568411"/>
            <a:ext cx="2322513" cy="470185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sp>
        <p:nvSpPr>
          <p:cNvPr id="1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438886" y="-1"/>
            <a:ext cx="8753114" cy="578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93394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8859793" y="5054135"/>
            <a:ext cx="3332207" cy="1803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060875" y="5220392"/>
            <a:ext cx="2726573" cy="14630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0" y="0"/>
            <a:ext cx="8705850" cy="6857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8859794" y="1"/>
            <a:ext cx="3332206" cy="4879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</p:spTree>
    <p:extLst>
      <p:ext uri="{BB962C8B-B14F-4D97-AF65-F5344CB8AC3E}">
        <p14:creationId xmlns:p14="http://schemas.microsoft.com/office/powerpoint/2010/main" val="3559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5611"/>
            <a:ext cx="4658497" cy="4777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68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="0" cap="all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1D2BFB-06B5-E64F-A443-551E2A6DDC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7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950912" y="1695450"/>
            <a:ext cx="8687357" cy="337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add graphic content</a:t>
            </a:r>
          </a:p>
        </p:txBody>
      </p:sp>
      <p:sp>
        <p:nvSpPr>
          <p:cNvPr id="22" name="Rectangle 21"/>
          <p:cNvSpPr/>
          <p:nvPr userDrawn="1"/>
        </p:nvSpPr>
        <p:spPr>
          <a:xfrm flipH="1">
            <a:off x="0" y="-1"/>
            <a:ext cx="206472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264900" y="6126480"/>
            <a:ext cx="929640" cy="457200"/>
            <a:chOff x="11264900" y="6126480"/>
            <a:chExt cx="929640" cy="4572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1371580" y="6126480"/>
              <a:ext cx="822960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1264900" y="6126480"/>
              <a:ext cx="118872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396" y="6217920"/>
              <a:ext cx="278231" cy="27432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5974D47-B3C7-4AE6-86B1-AF3112CFC5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8" y="6142769"/>
            <a:ext cx="1422651" cy="4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700" r:id="rId3"/>
    <p:sldLayoutId id="2147483709" r:id="rId4"/>
    <p:sldLayoutId id="2147483711" r:id="rId5"/>
    <p:sldLayoutId id="2147483722" r:id="rId6"/>
    <p:sldLayoutId id="2147483715" r:id="rId7"/>
    <p:sldLayoutId id="2147483718" r:id="rId8"/>
    <p:sldLayoutId id="2147483730" r:id="rId9"/>
    <p:sldLayoutId id="2147483731" r:id="rId10"/>
    <p:sldLayoutId id="2147483663" r:id="rId11"/>
    <p:sldLayoutId id="2147483678" r:id="rId12"/>
    <p:sldLayoutId id="2147483710" r:id="rId13"/>
    <p:sldLayoutId id="2147483689" r:id="rId14"/>
    <p:sldLayoutId id="2147483723" r:id="rId15"/>
    <p:sldLayoutId id="2147483684" r:id="rId16"/>
    <p:sldLayoutId id="2147483687" r:id="rId17"/>
    <p:sldLayoutId id="2147483726" r:id="rId18"/>
    <p:sldLayoutId id="2147483727" r:id="rId19"/>
    <p:sldLayoutId id="2147483706" r:id="rId20"/>
    <p:sldLayoutId id="2147483714" r:id="rId21"/>
    <p:sldLayoutId id="2147483707" r:id="rId22"/>
    <p:sldLayoutId id="2147483713" r:id="rId23"/>
    <p:sldLayoutId id="2147483692" r:id="rId24"/>
    <p:sldLayoutId id="2147483717" r:id="rId25"/>
    <p:sldLayoutId id="2147483720" r:id="rId26"/>
    <p:sldLayoutId id="2147483724" r:id="rId27"/>
    <p:sldLayoutId id="2147483725" r:id="rId28"/>
    <p:sldLayoutId id="2147483701" r:id="rId29"/>
    <p:sldLayoutId id="2147483702" r:id="rId30"/>
    <p:sldLayoutId id="2147483708" r:id="rId31"/>
    <p:sldLayoutId id="2147483712" r:id="rId32"/>
    <p:sldLayoutId id="2147483721" r:id="rId33"/>
    <p:sldLayoutId id="2147483716" r:id="rId34"/>
    <p:sldLayoutId id="2147483719" r:id="rId35"/>
    <p:sldLayoutId id="2147483728" r:id="rId36"/>
    <p:sldLayoutId id="2147483729" r:id="rId37"/>
    <p:sldLayoutId id="2147483732" r:id="rId38"/>
    <p:sldLayoutId id="2147483733" r:id="rId39"/>
    <p:sldLayoutId id="2147483750" r:id="rId40"/>
    <p:sldLayoutId id="2147483751" r:id="rId41"/>
    <p:sldLayoutId id="2147483752" r:id="rId42"/>
    <p:sldLayoutId id="2147483753" r:id="rId43"/>
    <p:sldLayoutId id="2147483754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research.cchmc.org/index.php?action=myprojec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8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Heart Failure QI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6094" y="3647682"/>
            <a:ext cx="7238844" cy="1498476"/>
          </a:xfrm>
        </p:spPr>
        <p:txBody>
          <a:bodyPr lIns="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Kickoff Meeting</a:t>
            </a:r>
          </a:p>
          <a:p>
            <a:r>
              <a:rPr lang="en-US" dirty="0">
                <a:latin typeface="Arial"/>
                <a:cs typeface="Arial"/>
              </a:rPr>
              <a:t>January 26, 2021</a:t>
            </a:r>
          </a:p>
          <a:p>
            <a:r>
              <a:rPr lang="en-US" dirty="0">
                <a:latin typeface="Arial"/>
                <a:cs typeface="Arial"/>
              </a:rPr>
              <a:t>12:00 -1:00 PM 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lIns="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ACTION HF Committee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1D8E2-28CB-485C-B197-4CC59201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E35-9531-3F4C-987C-0E5462672739}" type="slidenum">
              <a:rPr lang="en-US" dirty="0" smtClean="0"/>
              <a:pPr/>
              <a:t>10</a:t>
            </a:fld>
            <a:endParaRPr lang="en-US" dirty="0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CC88A177-8B5D-4BDA-9719-067A62B2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0" y="256456"/>
            <a:ext cx="10478218" cy="5870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1620" y="320040"/>
            <a:ext cx="1089660" cy="259080"/>
          </a:xfrm>
          <a:prstGeom prst="rect">
            <a:avLst/>
          </a:prstGeom>
          <a:solidFill>
            <a:srgbClr val="FFCC00">
              <a:alpha val="37647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AE355-7EAC-3941-BFC1-74677D8A45CB}"/>
              </a:ext>
            </a:extLst>
          </p:cNvPr>
          <p:cNvSpPr txBox="1"/>
          <p:nvPr/>
        </p:nvSpPr>
        <p:spPr>
          <a:xfrm>
            <a:off x="260843" y="2971597"/>
            <a:ext cx="1167031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Discharge prescription is strongly correlated with post-discharge adherence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Significantly fewer eligible patients without a discharge prescription were initiated on therapy as outpatients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75513-62B0-A74F-A6AE-D72CA439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18" y="316367"/>
            <a:ext cx="943213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9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A3FECC-2899-9F4A-82AC-F9327650030F}"/>
              </a:ext>
            </a:extLst>
          </p:cNvPr>
          <p:cNvSpPr/>
          <p:nvPr/>
        </p:nvSpPr>
        <p:spPr>
          <a:xfrm>
            <a:off x="538162" y="5587526"/>
            <a:ext cx="10355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System based barriers and clinical inertia among healthcare providers were prominent factors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6AB07E-FAA3-7746-AEEF-3CC0D3B76CD3}"/>
              </a:ext>
            </a:extLst>
          </p:cNvPr>
          <p:cNvSpPr/>
          <p:nvPr/>
        </p:nvSpPr>
        <p:spPr>
          <a:xfrm>
            <a:off x="538162" y="5587526"/>
            <a:ext cx="3687849" cy="538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E56D10-BA1A-834A-95B0-2C66698C1CB3}"/>
              </a:ext>
            </a:extLst>
          </p:cNvPr>
          <p:cNvSpPr/>
          <p:nvPr/>
        </p:nvSpPr>
        <p:spPr>
          <a:xfrm>
            <a:off x="4942047" y="5589261"/>
            <a:ext cx="2224871" cy="538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AE355-7EAC-3941-BFC1-74677D8A45CB}"/>
              </a:ext>
            </a:extLst>
          </p:cNvPr>
          <p:cNvSpPr txBox="1"/>
          <p:nvPr/>
        </p:nvSpPr>
        <p:spPr>
          <a:xfrm>
            <a:off x="260843" y="2971597"/>
            <a:ext cx="1167031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Discharge prescription is strongly correlated with post-discharge adherence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Significantly fewer eligible patients without a discharge prescription were initiated on therapy as outpatients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75513-62B0-A74F-A6AE-D72CA439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18" y="316367"/>
            <a:ext cx="9534212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6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87168-4E8C-E349-BE29-36C7AE4CA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3" r="4158"/>
          <a:stretch/>
        </p:blipFill>
        <p:spPr>
          <a:xfrm>
            <a:off x="1258956" y="159026"/>
            <a:ext cx="10495765" cy="22661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FC624C-55AA-4748-AE15-A3725B12B12E}"/>
              </a:ext>
            </a:extLst>
          </p:cNvPr>
          <p:cNvSpPr/>
          <p:nvPr/>
        </p:nvSpPr>
        <p:spPr>
          <a:xfrm>
            <a:off x="437279" y="2589050"/>
            <a:ext cx="10881510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2011–2019 discharge data (PHIS)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ACEi/ARB was prescribed in 64.6% (n= 1479 patients)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Beta blocker was prescribed in 49.5% (n= 1132 patients)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MRA was prescribed in 37.8% (n= 864 patients)</a:t>
            </a:r>
          </a:p>
        </p:txBody>
      </p:sp>
    </p:spTree>
    <p:extLst>
      <p:ext uri="{BB962C8B-B14F-4D97-AF65-F5344CB8AC3E}">
        <p14:creationId xmlns:p14="http://schemas.microsoft.com/office/powerpoint/2010/main" val="138274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40E60-E7B8-4295-AE2E-29B516D020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7580" y="1434684"/>
            <a:ext cx="10515600" cy="4701422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>
                <a:solidFill>
                  <a:srgbClr val="7AC1B8"/>
                </a:solidFill>
              </a:rPr>
              <a:t>What is it? 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Document/tool is used by the clinical team to ensure consistent and comprehensive discharge planning for patients.  </a:t>
            </a:r>
          </a:p>
          <a:p>
            <a:pPr lvl="1"/>
            <a:endParaRPr lang="en-US" sz="2000" i="1" dirty="0"/>
          </a:p>
          <a:p>
            <a:pPr marL="0" indent="0">
              <a:buNone/>
            </a:pPr>
            <a:r>
              <a:rPr lang="en-US" sz="2000" b="1" i="1" dirty="0">
                <a:solidFill>
                  <a:srgbClr val="7AC1B8"/>
                </a:solidFill>
              </a:rPr>
              <a:t>Who is it for? </a:t>
            </a:r>
          </a:p>
          <a:p>
            <a:pPr lvl="1"/>
            <a:r>
              <a:rPr lang="en-US" sz="2000" i="1" dirty="0"/>
              <a:t>The Discharge Plan is intended for regular use by the clinical staff. </a:t>
            </a:r>
          </a:p>
          <a:p>
            <a:pPr lvl="1"/>
            <a:endParaRPr lang="en-US" sz="2000" b="1" i="1" dirty="0"/>
          </a:p>
          <a:p>
            <a:pPr marL="0" indent="0">
              <a:buNone/>
            </a:pPr>
            <a:r>
              <a:rPr lang="en-US" sz="2000" b="1" i="1" dirty="0">
                <a:solidFill>
                  <a:srgbClr val="7AC1B8"/>
                </a:solidFill>
              </a:rPr>
              <a:t>What is the purpose of the Discharge Plan? 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Standardize the discharge planning process to reduce “clinical inertia”, address system barriers, improve communication and more effectively transition patients to outpatient care, and reduce readmissions </a:t>
            </a:r>
          </a:p>
          <a:p>
            <a:pPr marL="457200" lvl="1" indent="0">
              <a:buNone/>
            </a:pPr>
            <a:endParaRPr lang="en-US" sz="2000" i="1" dirty="0"/>
          </a:p>
          <a:p>
            <a:pPr lvl="1"/>
            <a:r>
              <a:rPr lang="en-US" sz="2000" i="1" dirty="0"/>
              <a:t>Serve as a data collection tool to inform future QI initiatives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DA5D6-7013-4B29-8419-0F72E5E71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358" y="613611"/>
            <a:ext cx="10515600" cy="5895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Project Overview – Discharge Plan </a:t>
            </a:r>
          </a:p>
        </p:txBody>
      </p:sp>
    </p:spTree>
    <p:extLst>
      <p:ext uri="{BB962C8B-B14F-4D97-AF65-F5344CB8AC3E}">
        <p14:creationId xmlns:p14="http://schemas.microsoft.com/office/powerpoint/2010/main" val="17270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Rollout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Chloe Stegeman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Kenton Reason </a:t>
            </a:r>
            <a:endParaRPr lang="en-US" dirty="0"/>
          </a:p>
          <a:p>
            <a:r>
              <a:rPr lang="en-US" dirty="0"/>
              <a:t>15 minutes </a:t>
            </a:r>
          </a:p>
          <a:p>
            <a:r>
              <a:rPr lang="en-US" dirty="0">
                <a:latin typeface="Arial"/>
                <a:cs typeface="Arial"/>
              </a:rPr>
              <a:t>12:15 – 12:30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7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3811" y="101061"/>
            <a:ext cx="10515600" cy="712788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EA8D4C"/>
                </a:solidFill>
              </a:rPr>
              <a:t>Improvement Project Structure</a:t>
            </a:r>
            <a:endParaRPr lang="en-US" dirty="0">
              <a:solidFill>
                <a:srgbClr val="EA8D4C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3538" y="6581003"/>
            <a:ext cx="674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References: IHI, SPS, NPC, CNU,  Anderson Center (LHS) ,  Actor Orient Network</a:t>
            </a: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DB3DE74D-9FB7-40C7-B643-FE3D060DF320}"/>
              </a:ext>
            </a:extLst>
          </p:cNvPr>
          <p:cNvGrpSpPr/>
          <p:nvPr/>
        </p:nvGrpSpPr>
        <p:grpSpPr>
          <a:xfrm>
            <a:off x="264892" y="1320469"/>
            <a:ext cx="11972225" cy="5459263"/>
            <a:chOff x="264892" y="1320469"/>
            <a:chExt cx="11972225" cy="5459263"/>
          </a:xfrm>
        </p:grpSpPr>
        <p:sp>
          <p:nvSpPr>
            <p:cNvPr id="4" name="Rectangle 15"/>
            <p:cNvSpPr/>
            <p:nvPr/>
          </p:nvSpPr>
          <p:spPr>
            <a:xfrm>
              <a:off x="393700" y="1336754"/>
              <a:ext cx="19304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Design and Plan</a:t>
              </a: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3350927" y="1325563"/>
              <a:ext cx="19304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Opt – in Learning Cohort </a:t>
              </a: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6470047" y="1320469"/>
              <a:ext cx="19304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Network Wide Improvement</a:t>
              </a:r>
            </a:p>
          </p:txBody>
        </p:sp>
        <p:sp>
          <p:nvSpPr>
            <p:cNvPr id="6" name="TextBox 21"/>
            <p:cNvSpPr txBox="1"/>
            <p:nvPr/>
          </p:nvSpPr>
          <p:spPr>
            <a:xfrm>
              <a:off x="264892" y="2892510"/>
              <a:ext cx="264794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Team:  6-10 Experts</a:t>
              </a:r>
            </a:p>
            <a:p>
              <a:endParaRPr lang="en-US" i="1" dirty="0"/>
            </a:p>
            <a:p>
              <a:r>
                <a:rPr lang="en-US" i="1" dirty="0"/>
                <a:t>Deliverables: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AIMs,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Family of Measures,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Data Collection Approach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Improvement Theory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KDD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Determine center commitment for participating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3265869" y="2892510"/>
              <a:ext cx="304169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Team:  22 sites</a:t>
              </a:r>
            </a:p>
            <a:p>
              <a:endParaRPr lang="en-US" i="1" dirty="0"/>
            </a:p>
            <a:p>
              <a:r>
                <a:rPr lang="en-US" i="1" dirty="0"/>
                <a:t>Deliverables:</a:t>
              </a:r>
              <a:endParaRPr lang="en-US" i="1" dirty="0">
                <a:highlight>
                  <a:srgbClr val="FFFF00"/>
                </a:highlight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Evidence of improvement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Improvements in process measures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Collect outcome and process data via </a:t>
              </a:r>
              <a:r>
                <a:rPr lang="en-US" i="1" dirty="0" err="1"/>
                <a:t>REDCap</a:t>
              </a:r>
              <a:endParaRPr lang="en-US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i="1" dirty="0"/>
            </a:p>
            <a:p>
              <a:endParaRPr lang="en-US" i="1" dirty="0"/>
            </a:p>
          </p:txBody>
        </p:sp>
        <p:sp>
          <p:nvSpPr>
            <p:cNvPr id="19" name="TextBox 23"/>
            <p:cNvSpPr txBox="1"/>
            <p:nvPr/>
          </p:nvSpPr>
          <p:spPr>
            <a:xfrm>
              <a:off x="6470047" y="2889420"/>
              <a:ext cx="264795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Team:  Spread  - All Centers</a:t>
              </a:r>
            </a:p>
            <a:p>
              <a:endParaRPr lang="en-US" i="1" dirty="0"/>
            </a:p>
            <a:p>
              <a:r>
                <a:rPr lang="en-US" i="1" dirty="0"/>
                <a:t>Deliverables: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All centers adopt measures &amp; improvement approaches at their local environment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Network wide/aggregate improvement</a:t>
              </a:r>
            </a:p>
          </p:txBody>
        </p:sp>
        <p:sp>
          <p:nvSpPr>
            <p:cNvPr id="9" name="Rectangle 24"/>
            <p:cNvSpPr/>
            <p:nvPr/>
          </p:nvSpPr>
          <p:spPr>
            <a:xfrm>
              <a:off x="9589167" y="1323929"/>
              <a:ext cx="19304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Sustain improvement</a:t>
              </a: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9589167" y="2889420"/>
              <a:ext cx="264795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Team:  All Centers</a:t>
              </a:r>
            </a:p>
            <a:p>
              <a:endParaRPr lang="en-US" i="1" dirty="0"/>
            </a:p>
            <a:p>
              <a:r>
                <a:rPr lang="en-US" i="1" dirty="0"/>
                <a:t>Deliverables: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Review measures quarterly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Convene experts if special cause</a:t>
              </a:r>
            </a:p>
          </p:txBody>
        </p:sp>
        <p:sp>
          <p:nvSpPr>
            <p:cNvPr id="3" name="TextBox 26">
              <a:extLst>
                <a:ext uri="{FF2B5EF4-FFF2-40B4-BE49-F238E27FC236}">
                  <a16:creationId xmlns:a16="http://schemas.microsoft.com/office/drawing/2014/main" id="{75FD1AB6-0BE9-4CC2-83AE-11266C5841A3}"/>
                </a:ext>
              </a:extLst>
            </p:cNvPr>
            <p:cNvSpPr txBox="1"/>
            <p:nvPr/>
          </p:nvSpPr>
          <p:spPr>
            <a:xfrm>
              <a:off x="3690258" y="6133401"/>
              <a:ext cx="1925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Improvement work starts here!</a:t>
              </a: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D7A22CE8-8115-498F-9470-A197FFF5A44F}"/>
                </a:ext>
              </a:extLst>
            </p:cNvPr>
            <p:cNvSpPr/>
            <p:nvPr/>
          </p:nvSpPr>
          <p:spPr>
            <a:xfrm>
              <a:off x="3537309" y="6070770"/>
              <a:ext cx="415236" cy="367965"/>
            </a:xfrm>
            <a:prstGeom prst="star5">
              <a:avLst>
                <a:gd name="adj" fmla="val 29726"/>
                <a:gd name="hf" fmla="val 105146"/>
                <a:gd name="vf" fmla="val 110557"/>
              </a:avLst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BA985A93-074F-47A9-8157-80CF025F249F}"/>
              </a:ext>
            </a:extLst>
          </p:cNvPr>
          <p:cNvSpPr/>
          <p:nvPr/>
        </p:nvSpPr>
        <p:spPr>
          <a:xfrm>
            <a:off x="3192844" y="1261451"/>
            <a:ext cx="2186876" cy="149781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E7AD3-8DFC-40CC-A72A-FB926BE57649}"/>
              </a:ext>
            </a:extLst>
          </p:cNvPr>
          <p:cNvSpPr txBox="1"/>
          <p:nvPr/>
        </p:nvSpPr>
        <p:spPr>
          <a:xfrm>
            <a:off x="393700" y="807565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4"/>
                </a:solidFill>
              </a:rPr>
              <a:t>March,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3DDC7-A141-469C-8087-4BBA5DC2FF42}"/>
              </a:ext>
            </a:extLst>
          </p:cNvPr>
          <p:cNvSpPr txBox="1"/>
          <p:nvPr/>
        </p:nvSpPr>
        <p:spPr>
          <a:xfrm>
            <a:off x="3383742" y="807565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4"/>
                </a:solidFill>
              </a:rPr>
              <a:t>January, 2021</a:t>
            </a:r>
          </a:p>
        </p:txBody>
      </p:sp>
    </p:spTree>
    <p:extLst>
      <p:ext uri="{BB962C8B-B14F-4D97-AF65-F5344CB8AC3E}">
        <p14:creationId xmlns:p14="http://schemas.microsoft.com/office/powerpoint/2010/main" val="32652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8103" y="164649"/>
            <a:ext cx="8686800" cy="882907"/>
          </a:xfrm>
        </p:spPr>
        <p:txBody>
          <a:bodyPr anchor="t"/>
          <a:lstStyle/>
          <a:p>
            <a:r>
              <a:rPr lang="en-US" dirty="0"/>
              <a:t>Intervention Rollout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24" name="Picture 2" descr="check mark 2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tod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">
            <a:extLst>
              <a:ext uri="{FF2B5EF4-FFF2-40B4-BE49-F238E27FC236}">
                <a16:creationId xmlns:a16="http://schemas.microsoft.com/office/drawing/2014/main" id="{A11EE74C-85BB-49B8-9F20-229E981BA8C8}"/>
              </a:ext>
            </a:extLst>
          </p:cNvPr>
          <p:cNvSpPr/>
          <p:nvPr/>
        </p:nvSpPr>
        <p:spPr>
          <a:xfrm>
            <a:off x="2953825" y="1086465"/>
            <a:ext cx="409888" cy="419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173" y="0"/>
                  <a:pt x="5692" y="1022"/>
                  <a:pt x="3795" y="2627"/>
                </a:cubicBezTo>
                <a:cubicBezTo>
                  <a:pt x="3357" y="3065"/>
                  <a:pt x="3065" y="3503"/>
                  <a:pt x="2627" y="3795"/>
                </a:cubicBezTo>
                <a:cubicBezTo>
                  <a:pt x="1022" y="5692"/>
                  <a:pt x="0" y="8173"/>
                  <a:pt x="0" y="10800"/>
                </a:cubicBezTo>
                <a:cubicBezTo>
                  <a:pt x="0" y="13427"/>
                  <a:pt x="1022" y="15908"/>
                  <a:pt x="2627" y="17805"/>
                </a:cubicBezTo>
                <a:cubicBezTo>
                  <a:pt x="3065" y="18243"/>
                  <a:pt x="3503" y="18535"/>
                  <a:pt x="3795" y="18973"/>
                </a:cubicBezTo>
                <a:cubicBezTo>
                  <a:pt x="5692" y="20578"/>
                  <a:pt x="8173" y="21600"/>
                  <a:pt x="10800" y="21600"/>
                </a:cubicBezTo>
                <a:cubicBezTo>
                  <a:pt x="16784" y="21600"/>
                  <a:pt x="21600" y="16784"/>
                  <a:pt x="21600" y="10800"/>
                </a:cubicBezTo>
                <a:cubicBezTo>
                  <a:pt x="21600" y="4962"/>
                  <a:pt x="16784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2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043D428A-9881-41DE-9A3A-86A2CC026B31}"/>
              </a:ext>
            </a:extLst>
          </p:cNvPr>
          <p:cNvSpPr/>
          <p:nvPr/>
        </p:nvSpPr>
        <p:spPr>
          <a:xfrm>
            <a:off x="2953825" y="4882784"/>
            <a:ext cx="409888" cy="419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173" y="0"/>
                  <a:pt x="5692" y="1022"/>
                  <a:pt x="3795" y="2627"/>
                </a:cubicBezTo>
                <a:cubicBezTo>
                  <a:pt x="3357" y="3065"/>
                  <a:pt x="3065" y="3503"/>
                  <a:pt x="2627" y="3795"/>
                </a:cubicBezTo>
                <a:cubicBezTo>
                  <a:pt x="1022" y="5692"/>
                  <a:pt x="0" y="8173"/>
                  <a:pt x="0" y="10800"/>
                </a:cubicBezTo>
                <a:cubicBezTo>
                  <a:pt x="0" y="13427"/>
                  <a:pt x="1022" y="15908"/>
                  <a:pt x="2627" y="17805"/>
                </a:cubicBezTo>
                <a:cubicBezTo>
                  <a:pt x="3065" y="18243"/>
                  <a:pt x="3503" y="18535"/>
                  <a:pt x="3795" y="18973"/>
                </a:cubicBezTo>
                <a:cubicBezTo>
                  <a:pt x="5692" y="20578"/>
                  <a:pt x="8173" y="21600"/>
                  <a:pt x="10800" y="21600"/>
                </a:cubicBezTo>
                <a:cubicBezTo>
                  <a:pt x="16784" y="21600"/>
                  <a:pt x="21600" y="16784"/>
                  <a:pt x="21600" y="10800"/>
                </a:cubicBezTo>
                <a:cubicBezTo>
                  <a:pt x="21600" y="4962"/>
                  <a:pt x="16784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2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0CDABB64-51B4-4069-B097-B5D7B96D1381}"/>
              </a:ext>
            </a:extLst>
          </p:cNvPr>
          <p:cNvSpPr/>
          <p:nvPr/>
        </p:nvSpPr>
        <p:spPr>
          <a:xfrm>
            <a:off x="2953825" y="3002140"/>
            <a:ext cx="409888" cy="419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173" y="0"/>
                  <a:pt x="5692" y="1022"/>
                  <a:pt x="3795" y="2627"/>
                </a:cubicBezTo>
                <a:cubicBezTo>
                  <a:pt x="3357" y="3065"/>
                  <a:pt x="3065" y="3503"/>
                  <a:pt x="2627" y="3795"/>
                </a:cubicBezTo>
                <a:cubicBezTo>
                  <a:pt x="1022" y="5692"/>
                  <a:pt x="0" y="8173"/>
                  <a:pt x="0" y="10800"/>
                </a:cubicBezTo>
                <a:cubicBezTo>
                  <a:pt x="0" y="13427"/>
                  <a:pt x="1022" y="15908"/>
                  <a:pt x="2627" y="17805"/>
                </a:cubicBezTo>
                <a:cubicBezTo>
                  <a:pt x="3065" y="18243"/>
                  <a:pt x="3503" y="18535"/>
                  <a:pt x="3795" y="18973"/>
                </a:cubicBezTo>
                <a:cubicBezTo>
                  <a:pt x="5692" y="20578"/>
                  <a:pt x="8173" y="21600"/>
                  <a:pt x="10800" y="21600"/>
                </a:cubicBezTo>
                <a:cubicBezTo>
                  <a:pt x="16784" y="21600"/>
                  <a:pt x="21600" y="16784"/>
                  <a:pt x="21600" y="10800"/>
                </a:cubicBezTo>
                <a:cubicBezTo>
                  <a:pt x="21600" y="4962"/>
                  <a:pt x="16784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2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13948" y="1927952"/>
            <a:ext cx="6975797" cy="3499175"/>
          </a:xfrm>
        </p:spPr>
        <p:txBody>
          <a:bodyPr/>
          <a:lstStyle/>
          <a:p>
            <a:r>
              <a:rPr lang="en-US" dirty="0"/>
              <a:t>While this initiative combines two separate Quality Improvement projects, they are connected to the same overarching goal of </a:t>
            </a:r>
            <a:r>
              <a:rPr lang="en-US" b="1" dirty="0">
                <a:solidFill>
                  <a:srgbClr val="578887"/>
                </a:solidFill>
              </a:rPr>
              <a:t>improving critical health failure patient outcomes. </a:t>
            </a:r>
          </a:p>
          <a:p>
            <a:endParaRPr lang="en-US" dirty="0"/>
          </a:p>
          <a:p>
            <a:r>
              <a:rPr lang="en-US" dirty="0"/>
              <a:t>The connection between these two tools are transcribed through three steps: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578887"/>
                </a:solidFill>
              </a:rPr>
              <a:t>Patient Eligibility Criteria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EA8D4C"/>
                </a:solidFill>
              </a:rPr>
              <a:t>Communication Checklist Usage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7AC1B8"/>
                </a:solidFill>
              </a:rPr>
              <a:t>Discharge Plan Usage</a:t>
            </a:r>
          </a:p>
          <a:p>
            <a:pPr lvl="1" indent="0">
              <a:buNone/>
            </a:pPr>
            <a:endParaRPr lang="en-US" sz="1600" i="1" dirty="0"/>
          </a:p>
          <a:p>
            <a:r>
              <a:rPr lang="en-US" dirty="0"/>
              <a:t>This user journey highlights key components of each of these steps.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4355931" y="1506096"/>
            <a:ext cx="2370745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i="1" noProof="1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 Journey</a:t>
            </a:r>
          </a:p>
        </p:txBody>
      </p:sp>
    </p:spTree>
    <p:extLst>
      <p:ext uri="{BB962C8B-B14F-4D97-AF65-F5344CB8AC3E}">
        <p14:creationId xmlns:p14="http://schemas.microsoft.com/office/powerpoint/2010/main" val="95366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13948" y="1927952"/>
            <a:ext cx="7218167" cy="3499175"/>
          </a:xfrm>
        </p:spPr>
        <p:txBody>
          <a:bodyPr lIns="0" tIns="45720" rIns="91440" bIns="45720" anchor="t"/>
          <a:lstStyle/>
          <a:p>
            <a:r>
              <a:rPr lang="en-US" sz="1400" dirty="0">
                <a:latin typeface="Verdana"/>
                <a:ea typeface="Verdana"/>
              </a:rPr>
              <a:t>The following criteria will be used to determine which patients are eligible for </a:t>
            </a:r>
            <a:r>
              <a:rPr lang="en-US" sz="1400" b="1" dirty="0">
                <a:solidFill>
                  <a:srgbClr val="578887"/>
                </a:solidFill>
                <a:latin typeface="Verdana"/>
                <a:ea typeface="Verdana"/>
              </a:rPr>
              <a:t>both</a:t>
            </a:r>
            <a:r>
              <a:rPr lang="en-US" sz="1400" dirty="0">
                <a:latin typeface="Verdana"/>
                <a:ea typeface="Verdana"/>
              </a:rPr>
              <a:t> HF QI initiatives.</a:t>
            </a:r>
          </a:p>
          <a:p>
            <a:r>
              <a:rPr lang="en-US" sz="1400" b="1" dirty="0">
                <a:solidFill>
                  <a:srgbClr val="578887"/>
                </a:solidFill>
              </a:rPr>
              <a:t>Inclusion: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Meets ACTION definition for ADHF (HF leading to hospitalization)*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Cardiac diagnoses: DCM, RCM, HCM, ARVC, Failing Fontan/Glenn irrespective of myocardial function, myocarditis, chemotherapy-induced toxicity with EF &lt;45%, Muscular dystrophy with EF &lt;45%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All ages provided admitted to an ACTION hospital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If patient receives a VAD during admission they will be eligible for the communication checklist and the discharge plan project.</a:t>
            </a:r>
          </a:p>
          <a:p>
            <a:pPr marL="228600" lvl="0" indent="-228600">
              <a:buFont typeface="+mj-lt"/>
              <a:buAutoNum type="arabicPeriod"/>
            </a:pPr>
            <a:endParaRPr lang="en-US" sz="1400" dirty="0"/>
          </a:p>
          <a:p>
            <a:r>
              <a:rPr lang="en-US" sz="1400" b="1" dirty="0">
                <a:solidFill>
                  <a:srgbClr val="578887"/>
                </a:solidFill>
              </a:rPr>
              <a:t>Exclusions: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Patients with history of heart failure admitted for other reason (non-heart failure episode)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Verdana"/>
                <a:ea typeface="Verdana"/>
              </a:rPr>
              <a:t>If a patient is transplanted during their admission they will be eligible for the communication checklist but not the discharge plan.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4355931" y="1506096"/>
            <a:ext cx="2370745" cy="3693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b="1" i="1" noProof="1">
                <a:solidFill>
                  <a:srgbClr val="578887"/>
                </a:solidFill>
                <a:latin typeface="Verdana"/>
                <a:ea typeface="Verdana"/>
                <a:cs typeface="Verdana"/>
              </a:rPr>
              <a:t>Overview</a:t>
            </a:r>
            <a:endParaRPr lang="en-US" b="1" i="1" noProof="1">
              <a:solidFill>
                <a:srgbClr val="57888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277228" y="1768122"/>
            <a:ext cx="2194560" cy="646331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578887"/>
                </a:solidFill>
                <a:latin typeface="Verdana"/>
                <a:ea typeface="Verdana"/>
                <a:cs typeface="Verdana"/>
              </a:rPr>
              <a:t>Patient </a:t>
            </a:r>
            <a:endParaRPr lang="en-US" b="1" i="1" noProof="1">
              <a:solidFill>
                <a:srgbClr val="57888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b="1" i="1" noProof="1">
                <a:solidFill>
                  <a:srgbClr val="578887"/>
                </a:solidFill>
                <a:latin typeface="Verdana"/>
                <a:ea typeface="Verdana"/>
                <a:cs typeface="Verdana"/>
              </a:rPr>
              <a:t>Eligibility</a:t>
            </a:r>
            <a:endParaRPr lang="en-US" b="1" i="1" noProof="1">
              <a:solidFill>
                <a:srgbClr val="578887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057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09460" y="1465168"/>
            <a:ext cx="7218167" cy="3499175"/>
          </a:xfrm>
        </p:spPr>
        <p:txBody>
          <a:bodyPr/>
          <a:lstStyle/>
          <a:p>
            <a:pPr lvl="0"/>
            <a:r>
              <a:rPr lang="en-US" sz="1400" b="1" dirty="0"/>
              <a:t>Purpose: </a:t>
            </a:r>
            <a:r>
              <a:rPr lang="en-US" sz="1400" dirty="0"/>
              <a:t>To standardize language usage and team communication for inpatient heart failure patients </a:t>
            </a:r>
            <a:r>
              <a:rPr lang="en-US" sz="1400" b="1" dirty="0">
                <a:solidFill>
                  <a:srgbClr val="EA8D4C"/>
                </a:solidFill>
              </a:rPr>
              <a:t>via a daily bedside checklist tool </a:t>
            </a:r>
            <a:r>
              <a:rPr lang="en-US" sz="1400" dirty="0"/>
              <a:t>in an effort to improve outcomes in patients during acute heart failure admission.</a:t>
            </a:r>
          </a:p>
          <a:p>
            <a:pPr lvl="0"/>
            <a:endParaRPr lang="en-US" sz="1400" b="1" u="sng" dirty="0"/>
          </a:p>
          <a:p>
            <a:pPr lvl="0"/>
            <a:r>
              <a:rPr lang="en-US" sz="1400" b="1" dirty="0"/>
              <a:t>Responsibility: </a:t>
            </a:r>
            <a:r>
              <a:rPr lang="en-US" sz="1400" dirty="0"/>
              <a:t>The checklist should be </a:t>
            </a:r>
            <a:r>
              <a:rPr lang="en-US" sz="1400" b="1" dirty="0">
                <a:solidFill>
                  <a:srgbClr val="EA8D4C"/>
                </a:solidFill>
              </a:rPr>
              <a:t>completed daily </a:t>
            </a:r>
            <a:r>
              <a:rPr lang="en-US" sz="1400" dirty="0"/>
              <a:t>on rounds between the multi-disciplinary team (below). </a:t>
            </a:r>
          </a:p>
          <a:p>
            <a:pPr lvl="0"/>
            <a:endParaRPr lang="en-US" sz="1400" b="1" u="sng" dirty="0"/>
          </a:p>
          <a:p>
            <a:pPr lvl="0"/>
            <a:r>
              <a:rPr lang="en-US" sz="1400" b="1" dirty="0"/>
              <a:t>Stakeholders: </a:t>
            </a:r>
            <a:r>
              <a:rPr lang="en-US" sz="1400" b="1" dirty="0">
                <a:solidFill>
                  <a:srgbClr val="EA8D4C"/>
                </a:solidFill>
              </a:rPr>
              <a:t>All participants </a:t>
            </a:r>
            <a:r>
              <a:rPr lang="en-US" sz="1400" dirty="0"/>
              <a:t>should be included in this daily process: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Attending, support staff (PA, APP, etc.), trainees (MS, residents, fellows, bedside RN or RN representative, family member (if bedside), and patient (if age appropriate)</a:t>
            </a:r>
            <a:endParaRPr lang="en-US" sz="1400" b="1" u="sng" dirty="0"/>
          </a:p>
          <a:p>
            <a:endParaRPr lang="en-US" sz="1400" b="1" u="sng" dirty="0"/>
          </a:p>
          <a:p>
            <a:r>
              <a:rPr lang="en-US" sz="1400" b="1" dirty="0"/>
              <a:t>How to Complete the Communication Checklist: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4351443" y="1043312"/>
            <a:ext cx="454569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51B9C-0B28-44AB-B29A-B968949E7E32}"/>
              </a:ext>
            </a:extLst>
          </p:cNvPr>
          <p:cNvSpPr txBox="1"/>
          <p:nvPr/>
        </p:nvSpPr>
        <p:spPr>
          <a:xfrm>
            <a:off x="277228" y="3586155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</a:t>
            </a:r>
          </a:p>
          <a:p>
            <a:pPr algn="ctr"/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Checklist</a:t>
            </a:r>
          </a:p>
        </p:txBody>
      </p:sp>
      <p:sp>
        <p:nvSpPr>
          <p:cNvPr id="2" name="Oval 1"/>
          <p:cNvSpPr/>
          <p:nvPr/>
        </p:nvSpPr>
        <p:spPr>
          <a:xfrm>
            <a:off x="5255843" y="5089443"/>
            <a:ext cx="822960" cy="822960"/>
          </a:xfrm>
          <a:prstGeom prst="ellipse">
            <a:avLst/>
          </a:prstGeom>
          <a:solidFill>
            <a:srgbClr val="EA8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8D4C"/>
              </a:solidFill>
            </a:endParaRPr>
          </a:p>
        </p:txBody>
      </p:sp>
      <p:pic>
        <p:nvPicPr>
          <p:cNvPr id="3" name="Picture 2" descr="conferenc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62" y="5211762"/>
            <a:ext cx="578323" cy="5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6785444" y="5089443"/>
            <a:ext cx="822960" cy="822960"/>
          </a:xfrm>
          <a:prstGeom prst="ellipse">
            <a:avLst/>
          </a:prstGeom>
          <a:solidFill>
            <a:srgbClr val="EA8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5472" y="6060253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Huddle team around the tool </a:t>
            </a:r>
          </a:p>
        </p:txBody>
      </p:sp>
      <p:pic>
        <p:nvPicPr>
          <p:cNvPr id="1028" name="Picture 4" descr="qr cod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30" y="5249529"/>
            <a:ext cx="502789" cy="5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65074" y="6057120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Scan the QR Code</a:t>
            </a:r>
          </a:p>
        </p:txBody>
      </p:sp>
      <p:sp>
        <p:nvSpPr>
          <p:cNvPr id="26" name="Oval 25"/>
          <p:cNvSpPr/>
          <p:nvPr/>
        </p:nvSpPr>
        <p:spPr>
          <a:xfrm>
            <a:off x="8254603" y="5089443"/>
            <a:ext cx="822960" cy="822960"/>
          </a:xfrm>
          <a:prstGeom prst="ellipse">
            <a:avLst/>
          </a:prstGeom>
          <a:solidFill>
            <a:srgbClr val="EA8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ist 2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25" y="5269865"/>
            <a:ext cx="462116" cy="4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9723762" y="5089443"/>
            <a:ext cx="822960" cy="822960"/>
          </a:xfrm>
          <a:prstGeom prst="ellipse">
            <a:avLst/>
          </a:prstGeom>
          <a:solidFill>
            <a:srgbClr val="EA8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34233" y="6053987"/>
            <a:ext cx="166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Complete the attestation survey</a:t>
            </a:r>
          </a:p>
        </p:txBody>
      </p:sp>
      <p:pic>
        <p:nvPicPr>
          <p:cNvPr id="6" name="Picture 8" descr="repea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48" y="5195929"/>
            <a:ext cx="609988" cy="6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303392" y="6053987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Repeat </a:t>
            </a: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daily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78803" y="5500923"/>
            <a:ext cx="7066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08404" y="5500923"/>
            <a:ext cx="7066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77563" y="5500923"/>
            <a:ext cx="7066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8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F63B-E4B3-406B-9652-1A75045E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164"/>
            <a:ext cx="10515600" cy="753088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Tips for Optimizing Zoom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FDCA5-B1DB-474D-8541-304533C83B75}"/>
              </a:ext>
            </a:extLst>
          </p:cNvPr>
          <p:cNvSpPr/>
          <p:nvPr/>
        </p:nvSpPr>
        <p:spPr>
          <a:xfrm>
            <a:off x="2199124" y="1360810"/>
            <a:ext cx="8016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>
                <a:solidFill>
                  <a:srgbClr val="3C3C3C"/>
                </a:solidFill>
              </a:rPr>
              <a:t>Rename yourself </a:t>
            </a:r>
            <a:r>
              <a:rPr lang="en-US" sz="1600">
                <a:solidFill>
                  <a:srgbClr val="3C3C3C"/>
                </a:solidFill>
              </a:rPr>
              <a:t>by clicking on the </a:t>
            </a:r>
            <a:r>
              <a:rPr lang="en-US" sz="1600">
                <a:solidFill>
                  <a:srgbClr val="00B0F0"/>
                </a:solidFill>
              </a:rPr>
              <a:t>blue</a:t>
            </a:r>
            <a:r>
              <a:rPr lang="en-US" sz="1600">
                <a:solidFill>
                  <a:srgbClr val="3C3C3C"/>
                </a:solidFill>
              </a:rPr>
              <a:t> “rename” button that appears next to your name in the “participant” panel</a:t>
            </a:r>
            <a:endParaRPr lang="en-US" sz="1600">
              <a:solidFill>
                <a:srgbClr val="3C3C3C"/>
              </a:solidFill>
              <a:highlight>
                <a:srgbClr val="FFFF00"/>
              </a:highlight>
            </a:endParaRPr>
          </a:p>
          <a:p>
            <a:pPr lvl="0">
              <a:defRPr/>
            </a:pPr>
            <a:r>
              <a:rPr lang="en-US" sz="1600">
                <a:solidFill>
                  <a:srgbClr val="FF541A"/>
                </a:solidFill>
              </a:rPr>
              <a:t>RENAME TO: </a:t>
            </a:r>
          </a:p>
          <a:p>
            <a:pPr lvl="0">
              <a:defRPr/>
            </a:pPr>
            <a:r>
              <a:rPr lang="en-US" sz="1600">
                <a:solidFill>
                  <a:srgbClr val="3C3C3C"/>
                </a:solidFill>
              </a:rPr>
              <a:t>   Abbreviated Team Name – first name, last name </a:t>
            </a:r>
          </a:p>
          <a:p>
            <a:pPr lvl="0">
              <a:defRPr/>
            </a:pPr>
            <a:r>
              <a:rPr lang="en-US" sz="1600">
                <a:solidFill>
                  <a:srgbClr val="3C3C3C"/>
                </a:solidFill>
              </a:rPr>
              <a:t>	(Example: CCHMC – Sarah Noyes)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2B261-309C-410D-AB8F-70FFFB31E9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00" y="3332293"/>
            <a:ext cx="2698435" cy="753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713410-2CE6-4608-A2B1-28C0EF445CCC}"/>
              </a:ext>
            </a:extLst>
          </p:cNvPr>
          <p:cNvSpPr/>
          <p:nvPr/>
        </p:nvSpPr>
        <p:spPr>
          <a:xfrm>
            <a:off x="5297396" y="3687953"/>
            <a:ext cx="553958" cy="244099"/>
          </a:xfrm>
          <a:prstGeom prst="rect">
            <a:avLst/>
          </a:prstGeom>
          <a:noFill/>
          <a:ln>
            <a:solidFill>
              <a:srgbClr val="FF5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5B188C-7E23-423B-8730-85A3AD597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34" y="4021260"/>
            <a:ext cx="1570599" cy="1784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D6851F-0AA0-4DAC-813C-16FC3525B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333" y="4359767"/>
            <a:ext cx="2799446" cy="1530947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34BCCB77-0186-462C-9842-FD61607C92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36376" y="4213290"/>
            <a:ext cx="1536369" cy="527469"/>
          </a:xfrm>
          <a:prstGeom prst="curvedConnector3">
            <a:avLst>
              <a:gd name="adj1" fmla="val 100690"/>
            </a:avLst>
          </a:prstGeom>
          <a:ln w="28575">
            <a:solidFill>
              <a:srgbClr val="FF5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7A5C7D-888D-4FE5-8DD2-435C1712E6FD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>
            <a:off x="6886318" y="4085381"/>
            <a:ext cx="61738" cy="274386"/>
          </a:xfrm>
          <a:prstGeom prst="straightConnector1">
            <a:avLst/>
          </a:prstGeom>
          <a:ln w="28575">
            <a:solidFill>
              <a:srgbClr val="FF5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7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51B9C-0B28-44AB-B29A-B968949E7E32}"/>
              </a:ext>
            </a:extLst>
          </p:cNvPr>
          <p:cNvSpPr txBox="1"/>
          <p:nvPr/>
        </p:nvSpPr>
        <p:spPr>
          <a:xfrm>
            <a:off x="277228" y="2570493"/>
            <a:ext cx="2194560" cy="166199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</a:t>
            </a:r>
          </a:p>
          <a:p>
            <a:pPr algn="ctr"/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Checklist</a:t>
            </a:r>
          </a:p>
          <a:p>
            <a:pPr algn="ctr"/>
            <a:endParaRPr lang="en-US" b="1" i="1" noProof="1">
              <a:solidFill>
                <a:srgbClr val="EA8D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600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(QR code for frequency of use tracking)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93" y="0"/>
            <a:ext cx="522303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5993" y="5209288"/>
            <a:ext cx="5223039" cy="454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BE9E-397E-47C7-BFBA-874558287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3" y="4487105"/>
            <a:ext cx="1658630" cy="17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8254603" y="5089443"/>
            <a:ext cx="822960" cy="822960"/>
          </a:xfrm>
          <a:prstGeom prst="ellipse">
            <a:avLst/>
          </a:prstGeom>
          <a:solidFill>
            <a:srgbClr val="7A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09460" y="1469412"/>
            <a:ext cx="7218167" cy="3499175"/>
          </a:xfrm>
        </p:spPr>
        <p:txBody>
          <a:bodyPr lIns="0" tIns="45720" rIns="91440" bIns="45720" anchor="t"/>
          <a:lstStyle/>
          <a:p>
            <a:r>
              <a:rPr lang="en-US" sz="1400" b="1" dirty="0">
                <a:latin typeface="Verdana"/>
                <a:ea typeface="Verdana"/>
              </a:rPr>
              <a:t>Purpose: </a:t>
            </a:r>
            <a:r>
              <a:rPr lang="en-US" sz="1400" dirty="0">
                <a:latin typeface="Verdana"/>
                <a:ea typeface="Verdana"/>
              </a:rPr>
              <a:t>The primary aim of the Discharge Plan is to </a:t>
            </a:r>
            <a:r>
              <a:rPr lang="en-US" sz="1400" b="1" dirty="0">
                <a:solidFill>
                  <a:srgbClr val="7AC1B8"/>
                </a:solidFill>
                <a:latin typeface="Verdana"/>
                <a:ea typeface="Verdana"/>
              </a:rPr>
              <a:t>standardize the internal discharge planning process for patients</a:t>
            </a:r>
            <a:r>
              <a:rPr lang="en-US" sz="1400" dirty="0">
                <a:latin typeface="Verdana"/>
                <a:ea typeface="Verdana"/>
              </a:rPr>
              <a:t> in an effort to reduce readmission and effectively transition to outpatient care, while also providing insight for future quality improvement efforts pertaining to children with acute heart failure. </a:t>
            </a:r>
            <a:endParaRPr lang="en-US" sz="1400" dirty="0"/>
          </a:p>
          <a:p>
            <a:pPr lvl="0"/>
            <a:endParaRPr lang="en-US" sz="1400" b="1" u="sng" dirty="0"/>
          </a:p>
          <a:p>
            <a:pPr lvl="0"/>
            <a:r>
              <a:rPr lang="en-US" sz="1400" b="1" dirty="0">
                <a:latin typeface="Verdana"/>
                <a:ea typeface="Verdana"/>
              </a:rPr>
              <a:t>Responsibility: </a:t>
            </a:r>
            <a:r>
              <a:rPr lang="en-US" sz="1400" dirty="0">
                <a:latin typeface="Verdana"/>
                <a:ea typeface="Verdana"/>
              </a:rPr>
              <a:t>The Discharge Plan is to be completed one time, </a:t>
            </a:r>
            <a:r>
              <a:rPr lang="en-US" sz="1400" b="1" dirty="0">
                <a:solidFill>
                  <a:srgbClr val="7AC1B8"/>
                </a:solidFill>
                <a:latin typeface="Verdana"/>
                <a:ea typeface="Verdana"/>
              </a:rPr>
              <a:t>prior to discharge</a:t>
            </a:r>
            <a:r>
              <a:rPr lang="en-US" sz="1400" b="1" dirty="0">
                <a:latin typeface="Verdana"/>
                <a:ea typeface="Verdana"/>
              </a:rPr>
              <a:t>, </a:t>
            </a:r>
            <a:r>
              <a:rPr lang="en-US" sz="1400" dirty="0">
                <a:latin typeface="Verdana"/>
                <a:ea typeface="Verdana"/>
              </a:rPr>
              <a:t>by a multi-disciplinary team and reviewed with the patient and family. </a:t>
            </a:r>
            <a:endParaRPr lang="en-US" sz="1400" dirty="0"/>
          </a:p>
          <a:p>
            <a:pPr lvl="0"/>
            <a:endParaRPr lang="en-US" sz="1400" b="1" dirty="0"/>
          </a:p>
          <a:p>
            <a:r>
              <a:rPr lang="en-US" sz="1400" b="1" dirty="0">
                <a:latin typeface="Verdana"/>
                <a:ea typeface="Verdana"/>
              </a:rPr>
              <a:t>Stakeholders: </a:t>
            </a:r>
            <a:r>
              <a:rPr lang="en-US" sz="1400" dirty="0">
                <a:latin typeface="Verdana"/>
                <a:ea typeface="Verdana"/>
              </a:rPr>
              <a:t>Stakeholders should be included before completion and team should identify which member (typically nurse coordinator or bedside nurse) </a:t>
            </a:r>
            <a:r>
              <a:rPr lang="en-US" sz="1400" b="1" dirty="0">
                <a:solidFill>
                  <a:srgbClr val="7AC1B8"/>
                </a:solidFill>
                <a:latin typeface="Verdana"/>
                <a:ea typeface="Verdana"/>
              </a:rPr>
              <a:t>will have primary responsibility </a:t>
            </a:r>
            <a:r>
              <a:rPr lang="en-US" sz="1400" dirty="0">
                <a:latin typeface="Verdana"/>
                <a:ea typeface="Verdana"/>
              </a:rPr>
              <a:t>for completing the discharge plan. </a:t>
            </a:r>
            <a:endParaRPr lang="en-US" sz="1400" b="1" dirty="0"/>
          </a:p>
          <a:p>
            <a:pPr lvl="0"/>
            <a:endParaRPr lang="en-US" sz="100" dirty="0"/>
          </a:p>
          <a:p>
            <a:pPr lvl="0"/>
            <a:r>
              <a:rPr lang="en-US" sz="1400" b="1" dirty="0"/>
              <a:t>How to Complete the Discharge Plan: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4351443" y="1047556"/>
            <a:ext cx="3488079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524E9-83B3-4D0A-8061-ABC555B9386F}"/>
              </a:ext>
            </a:extLst>
          </p:cNvPr>
          <p:cNvSpPr txBox="1"/>
          <p:nvPr/>
        </p:nvSpPr>
        <p:spPr>
          <a:xfrm>
            <a:off x="277228" y="5561647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 </a:t>
            </a:r>
          </a:p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sp>
        <p:nvSpPr>
          <p:cNvPr id="22" name="Oval 21"/>
          <p:cNvSpPr/>
          <p:nvPr/>
        </p:nvSpPr>
        <p:spPr>
          <a:xfrm>
            <a:off x="5255843" y="5089443"/>
            <a:ext cx="822960" cy="822960"/>
          </a:xfrm>
          <a:prstGeom prst="ellipse">
            <a:avLst/>
          </a:prstGeom>
          <a:solidFill>
            <a:srgbClr val="7A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8D4C"/>
              </a:solidFill>
            </a:endParaRPr>
          </a:p>
        </p:txBody>
      </p:sp>
      <p:pic>
        <p:nvPicPr>
          <p:cNvPr id="25" name="Picture 24" descr="conferenc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62" y="5211762"/>
            <a:ext cx="578323" cy="5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6785444" y="5089443"/>
            <a:ext cx="822960" cy="822960"/>
          </a:xfrm>
          <a:prstGeom prst="ellipse">
            <a:avLst/>
          </a:prstGeom>
          <a:solidFill>
            <a:srgbClr val="7A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35472" y="6060253"/>
            <a:ext cx="166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Assemble multi-</a:t>
            </a: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disciplinary team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5074" y="6057120"/>
            <a:ext cx="1603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/>
                <a:ea typeface="Verdana"/>
              </a:rPr>
              <a:t>Review plan and identify submitter for fillable form, create PDF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723762" y="5089443"/>
            <a:ext cx="822960" cy="822960"/>
          </a:xfrm>
          <a:prstGeom prst="ellipse">
            <a:avLst/>
          </a:prstGeom>
          <a:solidFill>
            <a:srgbClr val="7A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01282" y="6062606"/>
            <a:ext cx="146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Review plan with family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03392" y="6053987"/>
            <a:ext cx="2279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Share plan with other providers </a:t>
            </a:r>
          </a:p>
          <a:p>
            <a:pPr algn="ctr"/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(upload to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if not completed by fillable form)</a:t>
            </a:r>
          </a:p>
        </p:txBody>
      </p:sp>
      <p:pic>
        <p:nvPicPr>
          <p:cNvPr id="2050" name="Picture 2" descr="add user 2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33" y="5238832"/>
            <a:ext cx="524182" cy="5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5553" y="5167530"/>
            <a:ext cx="459377" cy="666785"/>
          </a:xfrm>
          <a:prstGeom prst="rect">
            <a:avLst/>
          </a:prstGeom>
        </p:spPr>
      </p:pic>
      <p:pic>
        <p:nvPicPr>
          <p:cNvPr id="1028" name="Picture 4" descr="Families Icon #12980 - Free Icons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14" y="5158486"/>
            <a:ext cx="630137" cy="6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6078803" y="5500923"/>
            <a:ext cx="7066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88810" y="5500923"/>
            <a:ext cx="7066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077563" y="5500923"/>
            <a:ext cx="70664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0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524E9-83B3-4D0A-8061-ABC555B9386F}"/>
              </a:ext>
            </a:extLst>
          </p:cNvPr>
          <p:cNvSpPr txBox="1"/>
          <p:nvPr/>
        </p:nvSpPr>
        <p:spPr>
          <a:xfrm>
            <a:off x="224137" y="1718994"/>
            <a:ext cx="2194560" cy="147732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 </a:t>
            </a:r>
          </a:p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  <a:p>
            <a:pPr algn="ctr"/>
            <a:endParaRPr lang="en-US" b="1" i="1" noProof="1">
              <a:solidFill>
                <a:srgbClr val="7AC1B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(QR code for fillable form)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019E4-332A-48A6-B9F2-B93E8D1F6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410" y="-7229"/>
            <a:ext cx="5544403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1E61F-A769-48BC-932A-D83CD8513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62" y="3301103"/>
            <a:ext cx="1811972" cy="17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524E9-83B3-4D0A-8061-ABC555B9386F}"/>
              </a:ext>
            </a:extLst>
          </p:cNvPr>
          <p:cNvSpPr txBox="1"/>
          <p:nvPr/>
        </p:nvSpPr>
        <p:spPr>
          <a:xfrm>
            <a:off x="277228" y="5561647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 </a:t>
            </a:r>
          </a:p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94EE9-FD31-4F26-B32E-A8DFDEC14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497" y="1765"/>
            <a:ext cx="5899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524E9-83B3-4D0A-8061-ABC555B9386F}"/>
              </a:ext>
            </a:extLst>
          </p:cNvPr>
          <p:cNvSpPr txBox="1"/>
          <p:nvPr/>
        </p:nvSpPr>
        <p:spPr>
          <a:xfrm>
            <a:off x="277228" y="5561647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 </a:t>
            </a:r>
          </a:p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F4647-460D-430F-86A2-4E20BE72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271" y="2296"/>
            <a:ext cx="5458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Intervention Rollout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524E9-83B3-4D0A-8061-ABC555B9386F}"/>
              </a:ext>
            </a:extLst>
          </p:cNvPr>
          <p:cNvSpPr txBox="1"/>
          <p:nvPr/>
        </p:nvSpPr>
        <p:spPr>
          <a:xfrm>
            <a:off x="277228" y="5561647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 </a:t>
            </a:r>
          </a:p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68C62A8-01A5-41F5-92D5-FEA487B3BCF2}"/>
              </a:ext>
            </a:extLst>
          </p:cNvPr>
          <p:cNvSpPr/>
          <p:nvPr/>
        </p:nvSpPr>
        <p:spPr>
          <a:xfrm>
            <a:off x="5428978" y="5498592"/>
            <a:ext cx="5240054" cy="772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i="1" dirty="0">
                <a:cs typeface="Arial"/>
              </a:rPr>
              <a:t>The Discharge Plan is also available in a fillable template. All modalities of the form will need to be saved as a PDF for sharing and uploaded to </a:t>
            </a:r>
            <a:r>
              <a:rPr lang="en-US" sz="1400" i="1" dirty="0" err="1">
                <a:cs typeface="Arial"/>
              </a:rPr>
              <a:t>REDCap</a:t>
            </a:r>
            <a:r>
              <a:rPr lang="en-US" sz="1400" i="1" dirty="0">
                <a:cs typeface="Arial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F6241-8BA7-4EB5-B259-A20DACB7F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299" y="50292"/>
            <a:ext cx="59245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2BFB-06B5-E64F-A443-551E2A6DDC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277228" y="1768122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</a:t>
            </a:r>
          </a:p>
          <a:p>
            <a:pPr algn="ctr"/>
            <a:r>
              <a:rPr lang="en-US" b="1" i="1" noProof="1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Eligibility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51B9C-0B28-44AB-B29A-B968949E7E32}"/>
              </a:ext>
            </a:extLst>
          </p:cNvPr>
          <p:cNvSpPr txBox="1"/>
          <p:nvPr/>
        </p:nvSpPr>
        <p:spPr>
          <a:xfrm>
            <a:off x="277228" y="3586155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</a:t>
            </a:r>
          </a:p>
          <a:p>
            <a:pPr algn="ctr"/>
            <a:r>
              <a:rPr lang="en-US" b="1" i="1" noProof="1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Checklist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8524E9-83B3-4D0A-8061-ABC555B9386F}"/>
              </a:ext>
            </a:extLst>
          </p:cNvPr>
          <p:cNvSpPr txBox="1"/>
          <p:nvPr/>
        </p:nvSpPr>
        <p:spPr>
          <a:xfrm>
            <a:off x="277228" y="5561647"/>
            <a:ext cx="219456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 </a:t>
            </a:r>
          </a:p>
          <a:p>
            <a:pPr algn="ctr"/>
            <a:r>
              <a:rPr lang="en-US" b="1" i="1" noProof="1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3B38FE-520F-4ABD-8CB6-5781BBDD6986}"/>
              </a:ext>
            </a:extLst>
          </p:cNvPr>
          <p:cNvGrpSpPr/>
          <p:nvPr/>
        </p:nvGrpSpPr>
        <p:grpSpPr>
          <a:xfrm rot="5400000">
            <a:off x="415523" y="3051421"/>
            <a:ext cx="5470770" cy="1463040"/>
            <a:chOff x="2039024" y="2490597"/>
            <a:chExt cx="8090836" cy="2113474"/>
          </a:xfrm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3DA2525-DCAB-4CEB-90A9-30C28EDBC561}"/>
                </a:ext>
              </a:extLst>
            </p:cNvPr>
            <p:cNvSpPr/>
            <p:nvPr/>
          </p:nvSpPr>
          <p:spPr>
            <a:xfrm>
              <a:off x="2039024" y="3174610"/>
              <a:ext cx="745455" cy="7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70" y="0"/>
                    <a:pt x="5696" y="949"/>
                    <a:pt x="3798" y="2611"/>
                  </a:cubicBezTo>
                  <a:cubicBezTo>
                    <a:pt x="3442" y="3086"/>
                    <a:pt x="2967" y="3442"/>
                    <a:pt x="2611" y="3798"/>
                  </a:cubicBezTo>
                  <a:cubicBezTo>
                    <a:pt x="950" y="5697"/>
                    <a:pt x="0" y="8189"/>
                    <a:pt x="0" y="10800"/>
                  </a:cubicBezTo>
                  <a:cubicBezTo>
                    <a:pt x="0" y="13530"/>
                    <a:pt x="950" y="15903"/>
                    <a:pt x="2611" y="17802"/>
                  </a:cubicBezTo>
                  <a:cubicBezTo>
                    <a:pt x="3086" y="18158"/>
                    <a:pt x="3442" y="18633"/>
                    <a:pt x="3798" y="18989"/>
                  </a:cubicBezTo>
                  <a:cubicBezTo>
                    <a:pt x="5697" y="20651"/>
                    <a:pt x="8189" y="21600"/>
                    <a:pt x="10800" y="21600"/>
                  </a:cubicBezTo>
                  <a:cubicBezTo>
                    <a:pt x="16734" y="21600"/>
                    <a:pt x="21600" y="16734"/>
                    <a:pt x="21600" y="10800"/>
                  </a:cubicBezTo>
                  <a:cubicBezTo>
                    <a:pt x="21600" y="4866"/>
                    <a:pt x="16734" y="0"/>
                    <a:pt x="1080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919D01F-360D-48D8-ACD1-98F2E2744EB5}"/>
                </a:ext>
              </a:extLst>
            </p:cNvPr>
            <p:cNvSpPr/>
            <p:nvPr/>
          </p:nvSpPr>
          <p:spPr>
            <a:xfrm>
              <a:off x="2448615" y="2490597"/>
              <a:ext cx="3153823" cy="211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3" y="7074"/>
                  </a:move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186"/>
                    <a:pt x="1571" y="15195"/>
                    <a:pt x="0" y="15363"/>
                  </a:cubicBez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506" y="7074"/>
                    <a:pt x="19103" y="707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11EE74C-85BB-49B8-9F20-229E981BA8C8}"/>
                </a:ext>
              </a:extLst>
            </p:cNvPr>
            <p:cNvSpPr/>
            <p:nvPr/>
          </p:nvSpPr>
          <p:spPr>
            <a:xfrm rot="16200000">
              <a:off x="2110810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3B6DA079-EBAC-429B-ADFE-219434B24985}"/>
                </a:ext>
              </a:extLst>
            </p:cNvPr>
            <p:cNvSpPr/>
            <p:nvPr/>
          </p:nvSpPr>
          <p:spPr>
            <a:xfrm>
              <a:off x="5265049" y="2490600"/>
              <a:ext cx="3122582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63"/>
                  </a:moveTo>
                  <a:cubicBezTo>
                    <a:pt x="1150" y="19047"/>
                    <a:pt x="3647" y="21600"/>
                    <a:pt x="6536" y="21600"/>
                  </a:cubicBezTo>
                  <a:cubicBezTo>
                    <a:pt x="9510" y="21600"/>
                    <a:pt x="12034" y="18921"/>
                    <a:pt x="13156" y="15153"/>
                  </a:cubicBezTo>
                  <a:cubicBezTo>
                    <a:pt x="13184" y="15028"/>
                    <a:pt x="13241" y="14902"/>
                    <a:pt x="13269" y="14735"/>
                  </a:cubicBezTo>
                  <a:cubicBezTo>
                    <a:pt x="13381" y="14358"/>
                    <a:pt x="13493" y="13981"/>
                    <a:pt x="13689" y="13647"/>
                  </a:cubicBezTo>
                  <a:cubicBezTo>
                    <a:pt x="14138" y="12851"/>
                    <a:pt x="14811" y="12349"/>
                    <a:pt x="15569" y="12349"/>
                  </a:cubicBezTo>
                  <a:cubicBezTo>
                    <a:pt x="16186" y="12349"/>
                    <a:pt x="16747" y="12684"/>
                    <a:pt x="17196" y="13228"/>
                  </a:cubicBezTo>
                  <a:cubicBezTo>
                    <a:pt x="17308" y="13353"/>
                    <a:pt x="17392" y="13479"/>
                    <a:pt x="17476" y="13647"/>
                  </a:cubicBezTo>
                  <a:cubicBezTo>
                    <a:pt x="17925" y="14191"/>
                    <a:pt x="18486" y="14526"/>
                    <a:pt x="19103" y="14526"/>
                  </a:cubicBezTo>
                  <a:cubicBezTo>
                    <a:pt x="20478" y="14526"/>
                    <a:pt x="21600" y="12851"/>
                    <a:pt x="21600" y="10800"/>
                  </a:cubicBezTo>
                  <a:cubicBezTo>
                    <a:pt x="21600" y="8749"/>
                    <a:pt x="20478" y="7074"/>
                    <a:pt x="19103" y="7074"/>
                  </a:cubicBezTo>
                  <a:cubicBezTo>
                    <a:pt x="18486" y="7074"/>
                    <a:pt x="17925" y="7409"/>
                    <a:pt x="17476" y="7953"/>
                  </a:cubicBezTo>
                  <a:cubicBezTo>
                    <a:pt x="17392" y="8121"/>
                    <a:pt x="17308" y="8247"/>
                    <a:pt x="17196" y="8372"/>
                  </a:cubicBezTo>
                  <a:cubicBezTo>
                    <a:pt x="16747" y="8916"/>
                    <a:pt x="16186" y="9251"/>
                    <a:pt x="15569" y="9251"/>
                  </a:cubicBezTo>
                  <a:cubicBezTo>
                    <a:pt x="14811" y="9251"/>
                    <a:pt x="14138" y="8749"/>
                    <a:pt x="13689" y="7953"/>
                  </a:cubicBezTo>
                  <a:cubicBezTo>
                    <a:pt x="13493" y="7619"/>
                    <a:pt x="13381" y="7242"/>
                    <a:pt x="13269" y="6865"/>
                  </a:cubicBezTo>
                  <a:cubicBezTo>
                    <a:pt x="13241" y="6740"/>
                    <a:pt x="13184" y="6614"/>
                    <a:pt x="13156" y="6447"/>
                  </a:cubicBezTo>
                  <a:cubicBezTo>
                    <a:pt x="12034" y="2637"/>
                    <a:pt x="9510" y="0"/>
                    <a:pt x="6536" y="0"/>
                  </a:cubicBezTo>
                  <a:cubicBezTo>
                    <a:pt x="6480" y="0"/>
                    <a:pt x="6396" y="0"/>
                    <a:pt x="6340" y="0"/>
                  </a:cubicBezTo>
                  <a:cubicBezTo>
                    <a:pt x="3563" y="126"/>
                    <a:pt x="1122" y="2637"/>
                    <a:pt x="0" y="6237"/>
                  </a:cubicBezTo>
                  <a:cubicBezTo>
                    <a:pt x="1571" y="6405"/>
                    <a:pt x="2833" y="8372"/>
                    <a:pt x="2833" y="10800"/>
                  </a:cubicBezTo>
                  <a:cubicBezTo>
                    <a:pt x="2833" y="13228"/>
                    <a:pt x="1599" y="15195"/>
                    <a:pt x="0" y="1536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43D428A-9881-41DE-9A3A-86A2CC026B31}"/>
                </a:ext>
              </a:extLst>
            </p:cNvPr>
            <p:cNvSpPr/>
            <p:nvPr/>
          </p:nvSpPr>
          <p:spPr>
            <a:xfrm rot="16200000">
              <a:off x="7725266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0CDABB64-51B4-4069-B097-B5D7B96D1381}"/>
                </a:ext>
              </a:extLst>
            </p:cNvPr>
            <p:cNvSpPr/>
            <p:nvPr/>
          </p:nvSpPr>
          <p:spPr>
            <a:xfrm rot="16200000">
              <a:off x="4943942" y="3237033"/>
              <a:ext cx="592115" cy="6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173" y="0"/>
                    <a:pt x="5692" y="1022"/>
                    <a:pt x="3795" y="2627"/>
                  </a:cubicBezTo>
                  <a:cubicBezTo>
                    <a:pt x="3357" y="3065"/>
                    <a:pt x="3065" y="3503"/>
                    <a:pt x="2627" y="3795"/>
                  </a:cubicBezTo>
                  <a:cubicBezTo>
                    <a:pt x="1022" y="5692"/>
                    <a:pt x="0" y="8173"/>
                    <a:pt x="0" y="10800"/>
                  </a:cubicBezTo>
                  <a:cubicBezTo>
                    <a:pt x="0" y="13427"/>
                    <a:pt x="1022" y="15908"/>
                    <a:pt x="2627" y="17805"/>
                  </a:cubicBezTo>
                  <a:cubicBezTo>
                    <a:pt x="3065" y="18243"/>
                    <a:pt x="3503" y="18535"/>
                    <a:pt x="3795" y="18973"/>
                  </a:cubicBezTo>
                  <a:cubicBezTo>
                    <a:pt x="5692" y="20578"/>
                    <a:pt x="8173" y="21600"/>
                    <a:pt x="10800" y="21600"/>
                  </a:cubicBezTo>
                  <a:cubicBezTo>
                    <a:pt x="16784" y="21600"/>
                    <a:pt x="21600" y="16784"/>
                    <a:pt x="21600" y="10800"/>
                  </a:cubicBezTo>
                  <a:cubicBezTo>
                    <a:pt x="21600" y="4962"/>
                    <a:pt x="1678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r-CA" sz="22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sz="22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2C7FCDF9-EC7A-4A6F-A197-86DC0134CB0A}"/>
                </a:ext>
              </a:extLst>
            </p:cNvPr>
            <p:cNvSpPr/>
            <p:nvPr/>
          </p:nvSpPr>
          <p:spPr>
            <a:xfrm>
              <a:off x="8118764" y="2490600"/>
              <a:ext cx="2011096" cy="21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0273" y="0"/>
                  </a:moveTo>
                  <a:cubicBezTo>
                    <a:pt x="5707" y="0"/>
                    <a:pt x="1756" y="2595"/>
                    <a:pt x="0" y="6321"/>
                  </a:cubicBezTo>
                  <a:cubicBezTo>
                    <a:pt x="2151" y="6781"/>
                    <a:pt x="3776" y="8581"/>
                    <a:pt x="3776" y="10800"/>
                  </a:cubicBezTo>
                  <a:cubicBezTo>
                    <a:pt x="3776" y="13019"/>
                    <a:pt x="2151" y="14819"/>
                    <a:pt x="0" y="15279"/>
                  </a:cubicBezTo>
                  <a:cubicBezTo>
                    <a:pt x="1800" y="19005"/>
                    <a:pt x="5707" y="21600"/>
                    <a:pt x="10273" y="21600"/>
                  </a:cubicBezTo>
                  <a:cubicBezTo>
                    <a:pt x="16507" y="21600"/>
                    <a:pt x="21556" y="16786"/>
                    <a:pt x="21556" y="10842"/>
                  </a:cubicBezTo>
                  <a:cubicBezTo>
                    <a:pt x="21600" y="4814"/>
                    <a:pt x="16507" y="0"/>
                    <a:pt x="10273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pic>
        <p:nvPicPr>
          <p:cNvPr id="1026" name="Picture 2" descr="check mark 2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1" y="1604969"/>
            <a:ext cx="766377" cy="9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5" y="5427127"/>
            <a:ext cx="718206" cy="8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4" y="3616377"/>
            <a:ext cx="577409" cy="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778103" y="16464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Intervention Rollout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13948" y="1927952"/>
            <a:ext cx="7218167" cy="3499175"/>
          </a:xfrm>
        </p:spPr>
        <p:txBody>
          <a:bodyPr lIns="0" tIns="45720" rIns="91440" bIns="45720" anchor="t"/>
          <a:lstStyle/>
          <a:p>
            <a:pPr lvl="0"/>
            <a:r>
              <a:rPr lang="en-US" sz="1400" dirty="0"/>
              <a:t>As highlighted, these two initiatives will accomplish the following: </a:t>
            </a:r>
          </a:p>
          <a:p>
            <a:pPr lvl="0"/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Verdana"/>
                <a:ea typeface="Verdana"/>
              </a:rPr>
              <a:t>Improve communication about patient status and treatment goals among care team members (including patients) may help improve patient outcomes.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latin typeface="Verdana"/>
                <a:ea typeface="Verdana"/>
              </a:rPr>
              <a:t>Aid in a seamless transition from inpatient to outpatient care for children with acute heart failure. 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>
                <a:latin typeface="Verdana"/>
                <a:ea typeface="Verdana"/>
              </a:rPr>
              <a:t>The integration of the Communication Checklist and Discharge Plan will help sites to achieve the overarching goal of </a:t>
            </a:r>
            <a:r>
              <a:rPr lang="en-US" sz="1400" b="1" dirty="0">
                <a:solidFill>
                  <a:srgbClr val="578887"/>
                </a:solidFill>
                <a:latin typeface="Verdana"/>
                <a:ea typeface="Verdana"/>
              </a:rPr>
              <a:t>improving critical heart failure outcomes for pediatric patients. </a:t>
            </a:r>
            <a:endParaRPr lang="en-US" sz="1400" b="1" dirty="0">
              <a:solidFill>
                <a:srgbClr val="578887"/>
              </a:solidFill>
              <a:ea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DA080-228C-43AC-97C1-2CB04B23FE42}"/>
              </a:ext>
            </a:extLst>
          </p:cNvPr>
          <p:cNvSpPr txBox="1"/>
          <p:nvPr/>
        </p:nvSpPr>
        <p:spPr>
          <a:xfrm>
            <a:off x="4355931" y="1506096"/>
            <a:ext cx="2370745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i="1" noProof="1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7417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 and Data Collection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Chloe Connelly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10 minutes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12:30-12:40 PM</a:t>
            </a:r>
          </a:p>
        </p:txBody>
      </p:sp>
    </p:spTree>
    <p:extLst>
      <p:ext uri="{BB962C8B-B14F-4D97-AF65-F5344CB8AC3E}">
        <p14:creationId xmlns:p14="http://schemas.microsoft.com/office/powerpoint/2010/main" val="106649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84BE8-FEE9-42C6-A4F9-53B9A0D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3370-02C9-4ADE-A7FC-06F932E1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Communication Checklist – Family of Measures</a:t>
            </a: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E5B4-C302-4479-B1CF-ADB474FEC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3656155"/>
          </a:xfrm>
        </p:spPr>
        <p:txBody>
          <a:bodyPr lIns="91440" tIns="45720" rIns="91440" bIns="45720" anchor="t"/>
          <a:lstStyle/>
          <a:p>
            <a:r>
              <a:rPr lang="en-US" i="1" dirty="0">
                <a:latin typeface="Verdana"/>
                <a:ea typeface="Verdana"/>
              </a:rPr>
              <a:t>The Patient Inclusion Criteria should be used to help identify which patients are eligible/ ineligible to be included in data collection. </a:t>
            </a:r>
          </a:p>
          <a:p>
            <a:endParaRPr lang="en-US" i="1" dirty="0"/>
          </a:p>
          <a:p>
            <a:r>
              <a:rPr lang="en-US" i="1" dirty="0"/>
              <a:t>The Measures Specific to the </a:t>
            </a:r>
            <a:r>
              <a:rPr lang="en-US" b="1" i="1" dirty="0">
                <a:solidFill>
                  <a:srgbClr val="EA8D4C"/>
                </a:solidFill>
              </a:rPr>
              <a:t>Communication Checklist </a:t>
            </a:r>
            <a:r>
              <a:rPr lang="en-US" i="1" dirty="0"/>
              <a:t>are below: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EA8D4C"/>
                </a:solidFill>
              </a:rPr>
              <a:t>Outcomes 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i="1" dirty="0">
                <a:latin typeface="Verdana"/>
                <a:ea typeface="Verdana"/>
              </a:rPr>
              <a:t>Average length of HF hospitalization stay </a:t>
            </a:r>
            <a:endParaRPr lang="en-US" sz="1800" i="1" dirty="0">
              <a:ea typeface="Verdana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i="1" dirty="0"/>
              <a:t>Hospital mortality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EA8D4C"/>
                </a:solidFill>
              </a:rPr>
              <a:t>Process Measures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i="1" dirty="0"/>
              <a:t>Percent of ACTION sites adopting Daily HF Communications Checklist at least 4 days per week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7541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84BE8-FEE9-42C6-A4F9-53B9A0D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3370-02C9-4ADE-A7FC-06F932E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740403"/>
          </a:xfrm>
        </p:spPr>
        <p:txBody>
          <a:bodyPr lIns="91440" tIns="45720" rIns="91440" bIns="45720" anchor="t" anchorCtr="0"/>
          <a:lstStyle/>
          <a:p>
            <a:r>
              <a:rPr lang="en-US" dirty="0"/>
              <a:t>Communication Checklist – Data Elements</a:t>
            </a: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E5B4-C302-4479-B1CF-ADB474FEC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97573"/>
            <a:ext cx="10515600" cy="1940717"/>
          </a:xfrm>
        </p:spPr>
        <p:txBody>
          <a:bodyPr/>
          <a:lstStyle/>
          <a:p>
            <a:r>
              <a:rPr lang="en-US" i="1" dirty="0"/>
              <a:t>To supply the needs of analyzing the specific measurements, there are key data elements that need to be captured</a:t>
            </a:r>
          </a:p>
          <a:p>
            <a:endParaRPr lang="en-US" sz="800" i="1" dirty="0"/>
          </a:p>
          <a:p>
            <a:r>
              <a:rPr lang="en-US" i="1" dirty="0"/>
              <a:t>The recommended data capture method for the the </a:t>
            </a:r>
            <a:r>
              <a:rPr lang="en-US" b="1" i="1" dirty="0">
                <a:solidFill>
                  <a:srgbClr val="EA8D4C"/>
                </a:solidFill>
              </a:rPr>
              <a:t>Communication Checklist survey </a:t>
            </a:r>
            <a:r>
              <a:rPr lang="en-US" i="1" dirty="0"/>
              <a:t>is below: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14AEB-C36C-4126-AE5D-6B22FDB2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99" y="5150972"/>
            <a:ext cx="1664352" cy="1707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" y="3264120"/>
            <a:ext cx="3020444" cy="1994163"/>
            <a:chOff x="838200" y="3264120"/>
            <a:chExt cx="3020444" cy="1994163"/>
          </a:xfrm>
        </p:grpSpPr>
        <p:sp>
          <p:nvSpPr>
            <p:cNvPr id="6" name="Rectangle 5"/>
            <p:cNvSpPr/>
            <p:nvPr/>
          </p:nvSpPr>
          <p:spPr>
            <a:xfrm>
              <a:off x="838200" y="3780955"/>
              <a:ext cx="30175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The recommended method of tracking the frequency of daily checklist use is to scan the QR code each day you use the checklist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3264120"/>
              <a:ext cx="3020444" cy="51683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latin typeface="Verdana" panose="020B0604030504040204" pitchFamily="34" charset="0"/>
                  <a:ea typeface="Verdana" panose="020B0604030504040204" pitchFamily="34" charset="0"/>
                </a:rPr>
                <a:t>Recommendation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8953" y="3264119"/>
            <a:ext cx="3017520" cy="1717164"/>
            <a:chOff x="4288953" y="3264119"/>
            <a:chExt cx="3017520" cy="1717164"/>
          </a:xfrm>
        </p:grpSpPr>
        <p:sp>
          <p:nvSpPr>
            <p:cNvPr id="7" name="Rectangle 6"/>
            <p:cNvSpPr/>
            <p:nvPr/>
          </p:nvSpPr>
          <p:spPr>
            <a:xfrm>
              <a:off x="4288953" y="3780954"/>
              <a:ext cx="30175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/>
                <a:t>When you use the checklist, simply scan the QR code, enter the data for the 3 fields, and submit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88953" y="3264119"/>
              <a:ext cx="3017520" cy="51683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latin typeface="Verdana" panose="020B0604030504040204" pitchFamily="34" charset="0"/>
                  <a:ea typeface="Verdana" panose="020B0604030504040204" pitchFamily="34" charset="0"/>
                </a:rPr>
                <a:t>QR Code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02183" y="3264119"/>
            <a:ext cx="3017520" cy="911996"/>
            <a:chOff x="7902183" y="3264119"/>
            <a:chExt cx="3017520" cy="911996"/>
          </a:xfrm>
        </p:grpSpPr>
        <p:sp>
          <p:nvSpPr>
            <p:cNvPr id="8" name="Rectangle 7"/>
            <p:cNvSpPr/>
            <p:nvPr/>
          </p:nvSpPr>
          <p:spPr>
            <a:xfrm>
              <a:off x="7902183" y="3806783"/>
              <a:ext cx="301752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/>
                <a:t>Do this each day you use the checklist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902183" y="3264119"/>
              <a:ext cx="3017520" cy="51683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latin typeface="Verdana" panose="020B0604030504040204" pitchFamily="34" charset="0"/>
                  <a:ea typeface="Verdana" panose="020B0604030504040204" pitchFamily="34" charset="0"/>
                </a:rPr>
                <a:t>Repeat</a:t>
              </a:r>
            </a:p>
          </p:txBody>
        </p:sp>
      </p:grpSp>
      <p:cxnSp>
        <p:nvCxnSpPr>
          <p:cNvPr id="16" name="Elbow Connector 15"/>
          <p:cNvCxnSpPr/>
          <p:nvPr/>
        </p:nvCxnSpPr>
        <p:spPr>
          <a:xfrm rot="10800000" flipH="1" flipV="1">
            <a:off x="4185789" y="4503113"/>
            <a:ext cx="492546" cy="1623367"/>
          </a:xfrm>
          <a:prstGeom prst="bentConnector3">
            <a:avLst>
              <a:gd name="adj1" fmla="val -4641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2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458200" cy="862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Zoom Reminders &amp; Audio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0700" y="1215737"/>
            <a:ext cx="8610600" cy="4572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Join via Zoom application </a:t>
            </a:r>
            <a:r>
              <a:rPr lang="en-US" i="1">
                <a:solidFill>
                  <a:srgbClr val="FF0000"/>
                </a:solidFill>
              </a:rPr>
              <a:t>(NOT A WEB BROWSER)</a:t>
            </a:r>
          </a:p>
          <a:p>
            <a:pPr marL="0" indent="0">
              <a:buNone/>
            </a:pPr>
            <a:endParaRPr lang="en-US" b="1" i="1">
              <a:cs typeface="Calibri"/>
            </a:endParaRPr>
          </a:p>
          <a:p>
            <a:pPr marL="0" indent="0">
              <a:buNone/>
            </a:pPr>
            <a:endParaRPr lang="en-US" b="1" i="1">
              <a:cs typeface="Calibri"/>
            </a:endParaRPr>
          </a:p>
          <a:p>
            <a:pPr marL="0" indent="0">
              <a:buNone/>
            </a:pPr>
            <a:endParaRPr lang="en-US" b="1" i="1">
              <a:cs typeface="Calibri"/>
            </a:endParaRPr>
          </a:p>
          <a:p>
            <a:pPr marL="0" indent="0">
              <a:buNone/>
            </a:pPr>
            <a:endParaRPr lang="en-US" b="1" i="1">
              <a:cs typeface="Calibri"/>
            </a:endParaRPr>
          </a:p>
          <a:p>
            <a:pPr marL="0" indent="0">
              <a:buNone/>
            </a:pPr>
            <a:endParaRPr lang="en-US" b="1" i="1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FAFFC-4871-4C0F-8B19-A1D602DA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1" y="1812412"/>
            <a:ext cx="4770373" cy="4307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80F6A-5D19-4B6F-9458-8A7B9821F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477000"/>
            <a:ext cx="9144000" cy="384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F0D74-2B14-4F90-B774-8820F70DE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1" y="5924674"/>
            <a:ext cx="1280271" cy="7681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57857-2856-42DA-9BE5-66786409F702}"/>
              </a:ext>
            </a:extLst>
          </p:cNvPr>
          <p:cNvCxnSpPr>
            <a:cxnSpLocks/>
          </p:cNvCxnSpPr>
          <p:nvPr/>
        </p:nvCxnSpPr>
        <p:spPr>
          <a:xfrm flipH="1">
            <a:off x="4648202" y="4648200"/>
            <a:ext cx="2438399" cy="0"/>
          </a:xfrm>
          <a:prstGeom prst="straightConnector1">
            <a:avLst/>
          </a:prstGeom>
          <a:noFill/>
          <a:ln w="76200" cap="flat" cmpd="sng" algn="ctr">
            <a:solidFill>
              <a:srgbClr val="DB9F4E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331F1B7-7F83-406C-8AC8-E49D1CEC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802" y="1812412"/>
            <a:ext cx="3630344" cy="37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3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84BE8-FEE9-42C6-A4F9-53B9A0D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3370-02C9-4ADE-A7FC-06F932E1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>
                <a:solidFill>
                  <a:srgbClr val="7AC1B8"/>
                </a:solidFill>
              </a:rPr>
              <a:t>Discharge Plan – Family of Measures</a:t>
            </a:r>
            <a:endParaRPr lang="en-US" dirty="0">
              <a:solidFill>
                <a:srgbClr val="7AC1B8"/>
              </a:solidFill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E5B4-C302-4479-B1CF-ADB474FEC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3656155"/>
          </a:xfrm>
        </p:spPr>
        <p:txBody>
          <a:bodyPr/>
          <a:lstStyle/>
          <a:p>
            <a:r>
              <a:rPr lang="en-US" i="1" dirty="0"/>
              <a:t>The Patient Inclusion Criteria should be used to help identify which patients are eligible/ ineligible to be included in data collection </a:t>
            </a:r>
          </a:p>
          <a:p>
            <a:endParaRPr lang="en-US" i="1" dirty="0"/>
          </a:p>
          <a:p>
            <a:r>
              <a:rPr lang="en-US" i="1" dirty="0"/>
              <a:t>The Measures Specific to the </a:t>
            </a:r>
            <a:r>
              <a:rPr lang="en-US" b="1" i="1" dirty="0">
                <a:solidFill>
                  <a:srgbClr val="7AC1B8"/>
                </a:solidFill>
              </a:rPr>
              <a:t>Discharge Plan </a:t>
            </a:r>
            <a:r>
              <a:rPr lang="en-US" i="1" dirty="0"/>
              <a:t>are below: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7AC1B8"/>
                </a:solidFill>
              </a:rPr>
              <a:t>Outcomes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777777"/>
                </a:solidFill>
              </a:rPr>
              <a:t>Percent of patients who are readmitted within 30 Days of discharge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7AC1B8"/>
                </a:solidFill>
              </a:rPr>
              <a:t>Process Measures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777777"/>
                </a:solidFill>
              </a:rPr>
              <a:t>Percent of patients with a comprehensive heart failure management plan at discharge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3604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84BE8-FEE9-42C6-A4F9-53B9A0D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</p:spPr>
        <p:txBody>
          <a:bodyPr/>
          <a:lstStyle/>
          <a:p>
            <a:fld id="{FC6873B7-1CCD-924D-BEA2-F76F92BFB8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3370-02C9-4ADE-A7FC-06F932E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1149178"/>
          </a:xfrm>
          <a:prstGeom prst="rect">
            <a:avLst/>
          </a:prstGeom>
        </p:spPr>
        <p:txBody>
          <a:bodyPr lIns="91440" tIns="45720" rIns="91440" bIns="45720" anchor="b" anchorCtr="0"/>
          <a:lstStyle/>
          <a:p>
            <a:r>
              <a:rPr lang="en-US">
                <a:solidFill>
                  <a:srgbClr val="7AC1B8"/>
                </a:solidFill>
              </a:rPr>
              <a:t>Discharge Plan – Data Elements</a:t>
            </a:r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E5B4-C302-4479-B1CF-ADB474FEC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95559"/>
            <a:ext cx="9356725" cy="365615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i="1" dirty="0">
                <a:latin typeface="Verdana"/>
                <a:ea typeface="Verdana"/>
              </a:rPr>
              <a:t>To supply the needs of analyzing the specific measurements, there are key data elements that need to be captured.</a:t>
            </a:r>
            <a:endParaRPr lang="en-US" i="1" dirty="0"/>
          </a:p>
          <a:p>
            <a:endParaRPr lang="en-US" i="1" dirty="0"/>
          </a:p>
          <a:p>
            <a:r>
              <a:rPr lang="en-US" i="1" dirty="0">
                <a:latin typeface="Verdana"/>
                <a:ea typeface="Verdana"/>
              </a:rPr>
              <a:t>The specific data elements captured in the </a:t>
            </a:r>
            <a:r>
              <a:rPr lang="en-US" b="1" i="1" dirty="0">
                <a:solidFill>
                  <a:srgbClr val="7AC1B8"/>
                </a:solidFill>
                <a:latin typeface="Verdana"/>
                <a:ea typeface="Verdana"/>
              </a:rPr>
              <a:t>Discharge Plan Data Elements</a:t>
            </a:r>
            <a:r>
              <a:rPr lang="en-US" b="1" i="1" dirty="0">
                <a:solidFill>
                  <a:srgbClr val="EA8D4C"/>
                </a:solidFill>
                <a:latin typeface="Verdana"/>
                <a:ea typeface="Verdana"/>
              </a:rPr>
              <a:t> </a:t>
            </a:r>
            <a:r>
              <a:rPr lang="en-US" i="1" dirty="0">
                <a:solidFill>
                  <a:schemeClr val="tx1"/>
                </a:solidFill>
                <a:latin typeface="Verdana"/>
                <a:ea typeface="Verdana"/>
              </a:rPr>
              <a:t>are</a:t>
            </a:r>
            <a:r>
              <a:rPr lang="en-US" i="1" dirty="0">
                <a:latin typeface="Verdana"/>
                <a:ea typeface="Verdana"/>
              </a:rPr>
              <a:t> below: </a:t>
            </a:r>
            <a:endParaRPr lang="en-US" i="1" dirty="0"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Verdana"/>
                <a:ea typeface="Verdana"/>
              </a:rPr>
              <a:t>General Patient Information</a:t>
            </a:r>
            <a:endParaRPr lang="en-US" i="1" dirty="0">
              <a:latin typeface="Verdana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Verdana"/>
                <a:ea typeface="Verdana"/>
              </a:rPr>
              <a:t>Follow Up Schedule </a:t>
            </a:r>
            <a:endParaRPr lang="en-US" i="1" dirty="0">
              <a:latin typeface="Verdana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Verdana"/>
                <a:ea typeface="Verdana"/>
                <a:cs typeface="Verdana"/>
              </a:rPr>
              <a:t>Heart Failure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Verdana"/>
                <a:ea typeface="Verdana"/>
                <a:cs typeface="Verdana"/>
              </a:rPr>
              <a:t>Fluid/Diet Information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Verdana"/>
                <a:ea typeface="Verdana"/>
                <a:cs typeface="Verdana"/>
              </a:rPr>
              <a:t>Labs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Verdana"/>
                <a:ea typeface="Verdana"/>
                <a:cs typeface="Verdana"/>
              </a:rPr>
              <a:t>Additional Instructions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4E7D2-33A3-4EE0-BBA5-14C8F282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663936"/>
            <a:ext cx="2428875" cy="22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3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691067"/>
          </a:xfrm>
        </p:spPr>
        <p:txBody>
          <a:bodyPr lIns="91440" tIns="45720" rIns="91440" bIns="45720" anchor="t" anchorCtr="0"/>
          <a:lstStyle/>
          <a:p>
            <a:r>
              <a:rPr lang="en-US" dirty="0"/>
              <a:t>Patient </a:t>
            </a:r>
            <a:r>
              <a:rPr lang="en-US" dirty="0" err="1"/>
              <a:t>REDCap</a:t>
            </a:r>
            <a:r>
              <a:rPr lang="en-US" dirty="0"/>
              <a:t> Data Entry – Patient Consent  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7511" y="2426075"/>
            <a:ext cx="10516289" cy="530007"/>
          </a:xfrm>
        </p:spPr>
        <p:txBody>
          <a:bodyPr lIns="91440" tIns="45720" rIns="91440" bIns="45720" anchor="t"/>
          <a:lstStyle/>
          <a:p>
            <a:r>
              <a:rPr lang="en-US" sz="2800" b="1" i="1" dirty="0">
                <a:latin typeface="Verdana"/>
                <a:ea typeface="Verdana"/>
              </a:rPr>
              <a:t>Reminder: </a:t>
            </a:r>
            <a:r>
              <a:rPr lang="en-US" sz="2800" i="1" dirty="0">
                <a:latin typeface="Verdana"/>
                <a:ea typeface="Verdana"/>
              </a:rPr>
              <a:t>Please remember to </a:t>
            </a:r>
            <a:r>
              <a:rPr lang="en-US" sz="2800" b="1" i="1" dirty="0">
                <a:solidFill>
                  <a:srgbClr val="7AC1B8"/>
                </a:solidFill>
                <a:latin typeface="Verdana"/>
                <a:ea typeface="Verdana"/>
              </a:rPr>
              <a:t>consent</a:t>
            </a:r>
            <a:r>
              <a:rPr lang="en-US" sz="2800" i="1" dirty="0">
                <a:latin typeface="Verdana"/>
                <a:ea typeface="Verdana"/>
              </a:rPr>
              <a:t> all patients involved in HF QI projects. All sites will complete the </a:t>
            </a:r>
            <a:r>
              <a:rPr lang="en-US" sz="2800" i="1" dirty="0" err="1">
                <a:latin typeface="Verdana"/>
                <a:ea typeface="Verdana"/>
              </a:rPr>
              <a:t>REDCap</a:t>
            </a:r>
            <a:r>
              <a:rPr lang="en-US" sz="2800" i="1" dirty="0">
                <a:latin typeface="Verdana"/>
                <a:ea typeface="Verdana"/>
              </a:rPr>
              <a:t> form for each participating patient, no matter the project. If you have questions or concerns, please reach out to your VAD contact at your site for instructions/ details on getting ACTION consent.</a:t>
            </a:r>
          </a:p>
        </p:txBody>
      </p:sp>
    </p:spTree>
    <p:extLst>
      <p:ext uri="{BB962C8B-B14F-4D97-AF65-F5344CB8AC3E}">
        <p14:creationId xmlns:p14="http://schemas.microsoft.com/office/powerpoint/2010/main" val="762839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84BE8-FEE9-42C6-A4F9-53B9A0D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63370-02C9-4ADE-A7FC-06F932E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705788"/>
          </a:xfrm>
        </p:spPr>
        <p:txBody>
          <a:bodyPr lIns="91440" tIns="45720" rIns="91440" bIns="45720" anchor="t" anchorCtr="0"/>
          <a:lstStyle/>
          <a:p>
            <a:r>
              <a:rPr lang="en-US" dirty="0"/>
              <a:t>Data Access Groups for </a:t>
            </a:r>
            <a:r>
              <a:rPr lang="en-US" dirty="0" err="1"/>
              <a:t>REDCap</a:t>
            </a:r>
            <a:endParaRPr lang="en-US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E5B4-C302-4479-B1CF-ADB474FEC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45988"/>
            <a:ext cx="9356725" cy="1005326"/>
          </a:xfrm>
        </p:spPr>
        <p:txBody>
          <a:bodyPr lIns="91440" tIns="45720" rIns="91440" bIns="45720" anchor="t"/>
          <a:lstStyle/>
          <a:p>
            <a:r>
              <a:rPr lang="en-US" sz="2000" i="1" dirty="0"/>
              <a:t>For the </a:t>
            </a:r>
            <a:r>
              <a:rPr lang="en-US" sz="2000" i="1" dirty="0">
                <a:solidFill>
                  <a:srgbClr val="578887"/>
                </a:solidFill>
              </a:rPr>
              <a:t>patient-level heart failure </a:t>
            </a:r>
            <a:r>
              <a:rPr lang="en-US" sz="2000" i="1" dirty="0" err="1">
                <a:solidFill>
                  <a:srgbClr val="578887"/>
                </a:solidFill>
              </a:rPr>
              <a:t>REDCap</a:t>
            </a:r>
            <a:r>
              <a:rPr lang="en-US" sz="2000" i="1" dirty="0"/>
              <a:t>, data access groups are being used.  You must have a CCHMC </a:t>
            </a:r>
            <a:r>
              <a:rPr lang="en-US" sz="2000" i="1" dirty="0" err="1"/>
              <a:t>REDCap</a:t>
            </a:r>
            <a:r>
              <a:rPr lang="en-US" sz="2000" i="1" dirty="0"/>
              <a:t> account to enter data or view data for this project.  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2544293"/>
            <a:ext cx="10305538" cy="15456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2819" y="2520255"/>
            <a:ext cx="10089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– If I already have a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login I use at my center, do I still need to complete this survey and get a new username? </a:t>
            </a:r>
          </a:p>
          <a:p>
            <a:endParaRPr lang="en-US" sz="800" i="1" dirty="0">
              <a:solidFill>
                <a:srgbClr val="7AC1B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i="1" dirty="0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Answer</a:t>
            </a:r>
            <a:r>
              <a:rPr lang="en-US" sz="1600" i="1" dirty="0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–  YES. This ACTION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project is specific to CCHMC, which is where this project data is being collected, so you will still need to complete the survey above and send us your username. </a:t>
            </a:r>
            <a:endParaRPr lang="en-US" sz="1600" i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4258856"/>
            <a:ext cx="10305538" cy="19872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EA8D4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How is this different from other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ACTION projects? </a:t>
            </a:r>
          </a:p>
          <a:p>
            <a:endParaRPr lang="en-US" sz="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i="1" dirty="0">
                <a:solidFill>
                  <a:srgbClr val="7AC1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Answer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All of our other ACTION projects that use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collect data via the survey function of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. By setting up logins and data access groups for this Heart Failure project, users will be able to log into the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 database and enter data, save the data, return at a later time, and produce site-specific data exports. Users will be able to interact with the data like a typical database or registry.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43231" y="3196558"/>
            <a:ext cx="100987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39982" y="4784885"/>
            <a:ext cx="1009872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4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8" idx="3"/>
            <a:endCxn id="40" idx="1"/>
          </p:cNvCxnSpPr>
          <p:nvPr/>
        </p:nvCxnSpPr>
        <p:spPr>
          <a:xfrm>
            <a:off x="3124200" y="3485300"/>
            <a:ext cx="2969120" cy="10722"/>
          </a:xfrm>
          <a:prstGeom prst="line">
            <a:avLst/>
          </a:prstGeom>
          <a:ln w="571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691067"/>
          </a:xfrm>
        </p:spPr>
        <p:txBody>
          <a:bodyPr lIns="91440" tIns="45720" rIns="91440" bIns="45720" anchor="t" anchorCtr="0"/>
          <a:lstStyle/>
          <a:p>
            <a:r>
              <a:rPr lang="en-US" dirty="0"/>
              <a:t>ACTION ID – Standardization 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17392"/>
            <a:ext cx="9688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 ID process standardized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for this project (and will be rolled out to other QI projects soon!) This will allow </a:t>
            </a:r>
            <a:r>
              <a:rPr lang="en-US" sz="20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better tracking of patients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between ACTION projects and will be more clear for data analytics on back end.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20879" y="3702651"/>
            <a:ext cx="31065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This creates an ACTION ID with a mathematical equation that de-identifies the ID</a:t>
            </a:r>
          </a:p>
          <a:p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For example, if CCHMC site number was 10, using Lauren Elise Smyth, and DOB: 05/02/1988</a:t>
            </a:r>
          </a:p>
          <a:p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010-LES-5022010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 is the generated ACTION ID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657556"/>
            <a:ext cx="715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ACTION ID will be populated each time you enter 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3226882"/>
            <a:ext cx="2286000" cy="51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</a:rPr>
              <a:t>Step 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1" y="3735088"/>
            <a:ext cx="2199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Select your hospital name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465760" y="3226882"/>
            <a:ext cx="2286000" cy="51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</a:rPr>
              <a:t>Step 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5760" y="3743717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Patient’s full name initials (First, Middle, Last)</a:t>
            </a:r>
          </a:p>
          <a:p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*Use “x” if patient does not have middle initial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93320" y="3237604"/>
            <a:ext cx="2286000" cy="51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</a:rPr>
              <a:t>Step 3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3320" y="3743717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Patient’s full DOB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720879" y="3218253"/>
            <a:ext cx="2991391" cy="51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</a:rPr>
              <a:t>ACTION ID</a:t>
            </a:r>
          </a:p>
        </p:txBody>
      </p:sp>
      <p:cxnSp>
        <p:nvCxnSpPr>
          <p:cNvPr id="24" name="Straight Arrow Connector 23"/>
          <p:cNvCxnSpPr>
            <a:stCxn id="40" idx="3"/>
            <a:endCxn id="42" idx="1"/>
          </p:cNvCxnSpPr>
          <p:nvPr/>
        </p:nvCxnSpPr>
        <p:spPr>
          <a:xfrm flipV="1">
            <a:off x="8379320" y="3476671"/>
            <a:ext cx="341559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49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5BD7E067-92DC-42D3-B54E-DCBE0F498250}"/>
              </a:ext>
            </a:extLst>
          </p:cNvPr>
          <p:cNvSpPr/>
          <p:nvPr/>
        </p:nvSpPr>
        <p:spPr>
          <a:xfrm>
            <a:off x="1021552" y="3619544"/>
            <a:ext cx="10528764" cy="112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EA8D4C"/>
            </a:solidFill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200" b="1">
              <a:solidFill>
                <a:schemeClr val="bg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673CE166-960F-4203-87F3-06A9A0A6D9C6}"/>
              </a:ext>
            </a:extLst>
          </p:cNvPr>
          <p:cNvSpPr/>
          <p:nvPr/>
        </p:nvSpPr>
        <p:spPr>
          <a:xfrm>
            <a:off x="1021552" y="4994555"/>
            <a:ext cx="10528764" cy="112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7AC1B8"/>
            </a:solidFill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200" b="1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31341"/>
            <a:ext cx="10515600" cy="691067"/>
          </a:xfrm>
        </p:spPr>
        <p:txBody>
          <a:bodyPr lIns="91440" tIns="45720" rIns="91440" bIns="45720" anchor="t" anchorCtr="0"/>
          <a:lstStyle/>
          <a:p>
            <a:r>
              <a:rPr lang="en-US" dirty="0"/>
              <a:t>Patient </a:t>
            </a:r>
            <a:r>
              <a:rPr lang="en-US" dirty="0" err="1"/>
              <a:t>REDCap</a:t>
            </a:r>
            <a:r>
              <a:rPr lang="en-US" dirty="0"/>
              <a:t> Data Entry  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05E26F40-2129-4858-BB7C-68A6501D6193}"/>
              </a:ext>
            </a:extLst>
          </p:cNvPr>
          <p:cNvSpPr/>
          <p:nvPr/>
        </p:nvSpPr>
        <p:spPr>
          <a:xfrm>
            <a:off x="1021552" y="2262555"/>
            <a:ext cx="10528764" cy="112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9" y="21600"/>
                </a:moveTo>
                <a:lnTo>
                  <a:pt x="1391" y="21600"/>
                </a:lnTo>
                <a:cubicBezTo>
                  <a:pt x="623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977" y="21600"/>
                  <a:pt x="20209" y="216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578887"/>
            </a:solidFill>
            <a:miter lim="400000"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200" b="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054000-D7AE-4055-B695-566BF23D6F70}"/>
              </a:ext>
            </a:extLst>
          </p:cNvPr>
          <p:cNvGrpSpPr/>
          <p:nvPr/>
        </p:nvGrpSpPr>
        <p:grpSpPr>
          <a:xfrm>
            <a:off x="1600312" y="2391782"/>
            <a:ext cx="4462555" cy="917182"/>
            <a:chOff x="1489026" y="1604939"/>
            <a:chExt cx="4140689" cy="1063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7EC7EE-48A7-490E-B154-DAB8B816D883}"/>
                </a:ext>
              </a:extLst>
            </p:cNvPr>
            <p:cNvSpPr txBox="1"/>
            <p:nvPr/>
          </p:nvSpPr>
          <p:spPr>
            <a:xfrm>
              <a:off x="1489027" y="1604939"/>
              <a:ext cx="4140688" cy="46398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i="1" noProof="1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Patient REDCap Data Entry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C08947-A7CA-41A1-A9C8-01561A2A04EF}"/>
                </a:ext>
              </a:extLst>
            </p:cNvPr>
            <p:cNvSpPr txBox="1"/>
            <p:nvPr/>
          </p:nvSpPr>
          <p:spPr>
            <a:xfrm>
              <a:off x="1489026" y="1999334"/>
              <a:ext cx="4027750" cy="6692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050" i="1" noProof="1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Each site will be required to submit individual level data for patients in a REDCap survey, regardless of which intervention they are participating in.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A7EC7EE-48A7-490E-B154-DAB8B816D883}"/>
              </a:ext>
            </a:extLst>
          </p:cNvPr>
          <p:cNvSpPr txBox="1"/>
          <p:nvPr/>
        </p:nvSpPr>
        <p:spPr>
          <a:xfrm>
            <a:off x="1600313" y="3723324"/>
            <a:ext cx="446255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i="1" noProof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Intervention Selection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C08947-A7CA-41A1-A9C8-01561A2A04EF}"/>
              </a:ext>
            </a:extLst>
          </p:cNvPr>
          <p:cNvSpPr txBox="1"/>
          <p:nvPr/>
        </p:nvSpPr>
        <p:spPr>
          <a:xfrm>
            <a:off x="1600312" y="4063425"/>
            <a:ext cx="4340837" cy="57708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050" i="1" noProof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Sites have the choice to decide which interventions they are partaking in, as well as the option of how they implement data collection into their processes.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7EC7EE-48A7-490E-B154-DAB8B816D883}"/>
              </a:ext>
            </a:extLst>
          </p:cNvPr>
          <p:cNvSpPr txBox="1"/>
          <p:nvPr/>
        </p:nvSpPr>
        <p:spPr>
          <a:xfrm>
            <a:off x="1600313" y="5080076"/>
            <a:ext cx="4462554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000" i="1" noProof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Entry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C08947-A7CA-41A1-A9C8-01561A2A04EF}"/>
              </a:ext>
            </a:extLst>
          </p:cNvPr>
          <p:cNvSpPr txBox="1"/>
          <p:nvPr/>
        </p:nvSpPr>
        <p:spPr>
          <a:xfrm>
            <a:off x="1600312" y="5420177"/>
            <a:ext cx="4340837" cy="57708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050" i="1" noProof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Once data is collected for either intervention, sites will have to submit data specific to each intervention based on the intervention requirements. 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9727817" y="4374588"/>
            <a:ext cx="0" cy="128204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62697" y="4478794"/>
            <a:ext cx="0" cy="128204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ircle">
            <a:extLst>
              <a:ext uri="{FF2B5EF4-FFF2-40B4-BE49-F238E27FC236}">
                <a16:creationId xmlns:a16="http://schemas.microsoft.com/office/drawing/2014/main" id="{82CA0BD9-8DA6-49BC-B493-183375E8A826}"/>
              </a:ext>
            </a:extLst>
          </p:cNvPr>
          <p:cNvSpPr/>
          <p:nvPr/>
        </p:nvSpPr>
        <p:spPr>
          <a:xfrm>
            <a:off x="6498578" y="5243758"/>
            <a:ext cx="731520" cy="731520"/>
          </a:xfrm>
          <a:prstGeom prst="ellipse">
            <a:avLst/>
          </a:prstGeom>
          <a:solidFill>
            <a:srgbClr val="7AC1B8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86F26509-6641-45C9-A161-63101D7D50D4}"/>
              </a:ext>
            </a:extLst>
          </p:cNvPr>
          <p:cNvSpPr/>
          <p:nvPr/>
        </p:nvSpPr>
        <p:spPr>
          <a:xfrm>
            <a:off x="9392537" y="5243758"/>
            <a:ext cx="731520" cy="731520"/>
          </a:xfrm>
          <a:prstGeom prst="ellipse">
            <a:avLst/>
          </a:prstGeom>
          <a:solidFill>
            <a:srgbClr val="7AC1B8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Right Brace 45"/>
          <p:cNvSpPr/>
          <p:nvPr/>
        </p:nvSpPr>
        <p:spPr>
          <a:xfrm rot="16200000">
            <a:off x="7791304" y="1916752"/>
            <a:ext cx="1035536" cy="2865120"/>
          </a:xfrm>
          <a:prstGeom prst="rightBrace">
            <a:avLst>
              <a:gd name="adj1" fmla="val 12064"/>
              <a:gd name="adj2" fmla="val 50336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57A0AA5E-7CC8-4327-989D-0CC480A3AD88}"/>
              </a:ext>
            </a:extLst>
          </p:cNvPr>
          <p:cNvSpPr/>
          <p:nvPr/>
        </p:nvSpPr>
        <p:spPr>
          <a:xfrm>
            <a:off x="9377118" y="3867080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A4FC293A-9943-4F78-B9AC-BBC9A1BF0DF6}"/>
              </a:ext>
            </a:extLst>
          </p:cNvPr>
          <p:cNvSpPr/>
          <p:nvPr/>
        </p:nvSpPr>
        <p:spPr>
          <a:xfrm>
            <a:off x="6496001" y="3872789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lang="fr-CA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6B42194-5939-4C96-8EE5-4BB7B1E4757C}"/>
              </a:ext>
            </a:extLst>
          </p:cNvPr>
          <p:cNvSpPr/>
          <p:nvPr/>
        </p:nvSpPr>
        <p:spPr>
          <a:xfrm>
            <a:off x="7945130" y="2378675"/>
            <a:ext cx="731520" cy="731520"/>
          </a:xfrm>
          <a:prstGeom prst="ellipse">
            <a:avLst/>
          </a:prstGeom>
          <a:solidFill>
            <a:srgbClr val="578887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user 3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29" y="2469322"/>
            <a:ext cx="525121" cy="5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data recover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06" y="5390529"/>
            <a:ext cx="464686" cy="4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data recover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69" y="5390529"/>
            <a:ext cx="464686" cy="4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toda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10" y="3976537"/>
            <a:ext cx="404735" cy="4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Download Whiotechecklist Icon Checklist Icon Png List Icon - Icon Checklist  Png White - Full Size PNG Image -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00" y="3964442"/>
            <a:ext cx="408593" cy="5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8734080" y="2524768"/>
            <a:ext cx="1540043" cy="49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</a:t>
            </a:r>
            <a:r>
              <a:rPr lang="en-US" sz="1200" i="1" dirty="0" err="1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REDCap</a:t>
            </a:r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Survey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266225" y="3986550"/>
            <a:ext cx="1540043" cy="49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</a:t>
            </a:r>
          </a:p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Checklist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899010" y="3988053"/>
            <a:ext cx="1540043" cy="49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</a:t>
            </a:r>
          </a:p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152156" y="5313970"/>
            <a:ext cx="1540043" cy="49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</a:t>
            </a:r>
          </a:p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Checklist</a:t>
            </a:r>
          </a:p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Entry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813757" y="5381728"/>
            <a:ext cx="1540043" cy="49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Discharge</a:t>
            </a:r>
          </a:p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</a:p>
          <a:p>
            <a:pPr algn="ctr"/>
            <a:r>
              <a:rPr lang="en-US" sz="1200" i="1" dirty="0">
                <a:solidFill>
                  <a:srgbClr val="5788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Entry</a:t>
            </a:r>
          </a:p>
        </p:txBody>
      </p:sp>
    </p:spTree>
    <p:extLst>
      <p:ext uri="{BB962C8B-B14F-4D97-AF65-F5344CB8AC3E}">
        <p14:creationId xmlns:p14="http://schemas.microsoft.com/office/powerpoint/2010/main" val="226020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0BE808-C2C3-4ED4-8358-4C0DB232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C6873B7-1CCD-924D-BEA2-F76F92BFB8DD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70482-F4E7-4F7D-9991-4332DCDB7A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1643" y="2085975"/>
            <a:ext cx="8196349" cy="3388068"/>
          </a:xfrm>
        </p:spPr>
        <p:txBody>
          <a:bodyPr/>
          <a:lstStyle/>
          <a:p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https://redcap.research.cchmc.org/index.php?action=myprojects</a:t>
            </a:r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8F728-B177-4F68-AE5B-EE8474181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43" y="469478"/>
            <a:ext cx="1068721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43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Project Structure and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Lauren Smyth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5 minutes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12:40 -12:45 PM </a:t>
            </a:r>
          </a:p>
        </p:txBody>
      </p:sp>
    </p:spTree>
    <p:extLst>
      <p:ext uri="{BB962C8B-B14F-4D97-AF65-F5344CB8AC3E}">
        <p14:creationId xmlns:p14="http://schemas.microsoft.com/office/powerpoint/2010/main" val="191707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786A-CFD6-4C12-AFA3-9FB32BF6EA5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8732" y="1455803"/>
            <a:ext cx="10848881" cy="4905633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Font typeface="Wingdings"/>
              <a:buChar char="Ø"/>
            </a:pPr>
            <a:r>
              <a:rPr lang="en-US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 Data Driven</a:t>
            </a:r>
            <a:r>
              <a:rPr lang="en-US" b="1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 </a:t>
            </a:r>
            <a:endParaRPr lang="en-US" i="1" dirty="0">
              <a:solidFill>
                <a:srgbClr val="777777"/>
              </a:solidFill>
              <a:ea typeface="Verdana" charset="0"/>
              <a:cs typeface="Verdana" charset="0"/>
            </a:endParaRPr>
          </a:p>
          <a:p>
            <a:pPr lvl="1"/>
            <a:r>
              <a:rPr lang="en-US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Evidence-based</a:t>
            </a:r>
            <a:r>
              <a:rPr lang="en-US" i="1" dirty="0">
                <a:latin typeface="Verdana"/>
                <a:ea typeface="Verdana"/>
                <a:cs typeface="Verdana"/>
              </a:rPr>
              <a:t> when applicable</a:t>
            </a:r>
          </a:p>
          <a:p>
            <a:pPr lvl="1"/>
            <a:r>
              <a:rPr lang="en-US" i="1" dirty="0">
                <a:latin typeface="Verdana"/>
                <a:ea typeface="Verdana"/>
                <a:cs typeface="Verdana"/>
              </a:rPr>
              <a:t>Inclusion of patients based on inclusion and exclusion criteria (can reference in Project Charter) </a:t>
            </a:r>
            <a:endParaRPr lang="en-US" i="1" dirty="0">
              <a:ea typeface="Verdana"/>
              <a:cs typeface="Verdana"/>
            </a:endParaRPr>
          </a:p>
          <a:p>
            <a:pPr lvl="1"/>
            <a:endParaRPr lang="en-US" i="1" dirty="0"/>
          </a:p>
          <a:p>
            <a:pPr>
              <a:buFont typeface="Wingdings"/>
              <a:buChar char="Ø"/>
            </a:pPr>
            <a:r>
              <a:rPr lang="en-US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 Collaborative Learning</a:t>
            </a:r>
          </a:p>
          <a:p>
            <a:pPr lvl="1"/>
            <a:r>
              <a:rPr lang="en-US" i="1" dirty="0">
                <a:latin typeface="Verdana"/>
                <a:ea typeface="Verdana"/>
                <a:cs typeface="Verdana"/>
              </a:rPr>
              <a:t>Orchestrated testing from high performing centers</a:t>
            </a:r>
          </a:p>
          <a:p>
            <a:pPr lvl="1"/>
            <a:r>
              <a:rPr lang="en-US" i="1" dirty="0">
                <a:latin typeface="Verdana"/>
                <a:ea typeface="Verdana"/>
                <a:cs typeface="Verdana"/>
              </a:rPr>
              <a:t>Learning from </a:t>
            </a:r>
            <a:r>
              <a:rPr lang="en-US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testing and best practices</a:t>
            </a:r>
            <a:r>
              <a:rPr lang="en-US" i="1" dirty="0">
                <a:latin typeface="Verdana"/>
                <a:ea typeface="Verdana"/>
                <a:cs typeface="Verdana"/>
              </a:rPr>
              <a:t> </a:t>
            </a:r>
            <a:endParaRPr lang="en-US" i="1" dirty="0">
              <a:ea typeface="Verdana"/>
              <a:cs typeface="Verdana"/>
            </a:endParaRPr>
          </a:p>
          <a:p>
            <a:pPr lvl="1"/>
            <a:endParaRPr lang="en-US" i="1" dirty="0"/>
          </a:p>
          <a:p>
            <a:pPr>
              <a:buFont typeface="Wingdings"/>
              <a:buChar char="Ø"/>
            </a:pPr>
            <a:r>
              <a:rPr lang="en-US" i="1" dirty="0">
                <a:latin typeface="Verdana"/>
                <a:ea typeface="Verdana"/>
                <a:cs typeface="Verdana"/>
              </a:rPr>
              <a:t> Respect Local Resource, Time, and Personnel Limitations</a:t>
            </a:r>
          </a:p>
          <a:p>
            <a:pPr lvl="1"/>
            <a:r>
              <a:rPr lang="en-US" i="1" dirty="0">
                <a:latin typeface="Verdana"/>
                <a:ea typeface="Verdana"/>
                <a:cs typeface="Verdana"/>
              </a:rPr>
              <a:t>Interventions developed by community</a:t>
            </a:r>
          </a:p>
          <a:p>
            <a:pPr lvl="1"/>
            <a:r>
              <a:rPr lang="en-US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Not dependent on current technology</a:t>
            </a:r>
            <a:r>
              <a:rPr lang="en-US" i="1" dirty="0">
                <a:latin typeface="Verdana"/>
                <a:ea typeface="Verdana"/>
                <a:cs typeface="Verdana"/>
              </a:rPr>
              <a:t> in your institutions</a:t>
            </a:r>
          </a:p>
          <a:p>
            <a:pPr lvl="1"/>
            <a:r>
              <a:rPr lang="en-US" i="1" dirty="0">
                <a:latin typeface="Verdana"/>
                <a:ea typeface="Verdana"/>
                <a:cs typeface="Verdana"/>
              </a:rPr>
              <a:t>Interventions allow </a:t>
            </a:r>
            <a:r>
              <a:rPr lang="en-US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flexibility</a:t>
            </a:r>
            <a:r>
              <a:rPr lang="en-US" i="1" dirty="0">
                <a:latin typeface="Verdana"/>
                <a:ea typeface="Verdana"/>
                <a:cs typeface="Verdana"/>
              </a:rPr>
              <a:t> and modifications to fit local practice</a:t>
            </a:r>
          </a:p>
          <a:p>
            <a:pPr lvl="1"/>
            <a:r>
              <a:rPr lang="en-US" i="1" dirty="0">
                <a:latin typeface="Verdana"/>
                <a:ea typeface="Verdana"/>
                <a:cs typeface="Verdana"/>
              </a:rPr>
              <a:t>Limited additional data collection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820B6-90D5-4DAA-B30C-223FAAD4C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924" y="510914"/>
            <a:ext cx="9461500" cy="685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Principles of HF QI Projects</a:t>
            </a:r>
          </a:p>
        </p:txBody>
      </p:sp>
    </p:spTree>
    <p:extLst>
      <p:ext uri="{BB962C8B-B14F-4D97-AF65-F5344CB8AC3E}">
        <p14:creationId xmlns:p14="http://schemas.microsoft.com/office/powerpoint/2010/main" val="1631801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68ABE09-9894-4348-B596-89FACD41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</p:spPr>
        <p:txBody>
          <a:bodyPr/>
          <a:lstStyle/>
          <a:p>
            <a:pPr>
              <a:spcAft>
                <a:spcPts val="600"/>
              </a:spcAft>
            </a:pPr>
            <a:fld id="{DA1D2BFB-06B5-E64F-A443-551E2A6DDCB6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3ABDA4-6F85-4983-B5BE-186F2EF69097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023178751"/>
              </p:ext>
            </p:extLst>
          </p:nvPr>
        </p:nvGraphicFramePr>
        <p:xfrm>
          <a:off x="733063" y="1627097"/>
          <a:ext cx="10095358" cy="401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6" name="Title 1">
            <a:extLst>
              <a:ext uri="{FF2B5EF4-FFF2-40B4-BE49-F238E27FC236}">
                <a16:creationId xmlns:a16="http://schemas.microsoft.com/office/drawing/2014/main" id="{71259F5A-A5E5-4836-812D-8502D3A5C8A4}"/>
              </a:ext>
            </a:extLst>
          </p:cNvPr>
          <p:cNvSpPr txBox="1">
            <a:spLocks/>
          </p:cNvSpPr>
          <p:nvPr/>
        </p:nvSpPr>
        <p:spPr>
          <a:xfrm>
            <a:off x="733063" y="530205"/>
            <a:ext cx="9461500" cy="685800"/>
          </a:xfr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QI Best Practices </a:t>
            </a:r>
          </a:p>
        </p:txBody>
      </p:sp>
    </p:spTree>
    <p:extLst>
      <p:ext uri="{BB962C8B-B14F-4D97-AF65-F5344CB8AC3E}">
        <p14:creationId xmlns:p14="http://schemas.microsoft.com/office/powerpoint/2010/main" val="49509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E35-9531-3F4C-987C-0E54626727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08213"/>
            <a:ext cx="10515600" cy="580283"/>
          </a:xfrm>
        </p:spPr>
        <p:txBody>
          <a:bodyPr lIns="91440" tIns="45720" rIns="91440" bIns="45720" anchor="b" anchorCtr="0"/>
          <a:lstStyle/>
          <a:p>
            <a:pPr algn="ctr"/>
            <a:r>
              <a:rPr lang="en-US"/>
              <a:t>22 Sites Participating in the HF QI Projects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94060909"/>
              </p:ext>
            </p:extLst>
          </p:nvPr>
        </p:nvGraphicFramePr>
        <p:xfrm>
          <a:off x="431497" y="1149185"/>
          <a:ext cx="11431754" cy="471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Boston Children’s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Monroe Carell Jr. Children's Hospital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C.S.</a:t>
                      </a:r>
                      <a:r>
                        <a:rPr lang="en-US" baseline="0"/>
                        <a:t> Mott Children’s Hospital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Morgan Stanley Children’s Hospital of New York Presbyterian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Children’s Health Dallas/UT Southwestern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Nationwide Children’s Hospital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aseline="0"/>
                        <a:t>Children's Healthcare of Atlanta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aseline="0"/>
                        <a:t>Norton Children's Hospital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2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Children’s Hospital</a:t>
                      </a:r>
                      <a:r>
                        <a:rPr lang="en-US" baseline="0"/>
                        <a:t> at Montefiore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Oschner Hospital for Children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aseline="0"/>
                        <a:t>Children's Hospital of Colorado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aseline="0"/>
                        <a:t>Primary Children's Hospital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9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Children’s Hospital</a:t>
                      </a:r>
                      <a:r>
                        <a:rPr lang="en-US" baseline="0"/>
                        <a:t> of Philadelphia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Stollery Children's Hospital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Children’s Hospital</a:t>
                      </a:r>
                      <a:r>
                        <a:rPr lang="en-US" baseline="0"/>
                        <a:t> of Pittsburgh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Texas Children's Hospital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Cincinnati</a:t>
                      </a:r>
                      <a:r>
                        <a:rPr lang="en-US" baseline="0"/>
                        <a:t> Children’s Hospital Medical Center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 Hospital for Sick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 Bonheur Children's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UCSF Benioff Children's Hospital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Lucile Packard Children’s Hospital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University of Minnesota Masonic Children's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161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194326" y="6126480"/>
            <a:ext cx="949412" cy="41515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C6873B7-1CCD-924D-BEA2-F76F92BFB8DD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1C32863F-39EA-4FED-BD97-DB90D1ED4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026728"/>
              </p:ext>
            </p:extLst>
          </p:nvPr>
        </p:nvGraphicFramePr>
        <p:xfrm>
          <a:off x="578242" y="1286695"/>
          <a:ext cx="11035515" cy="464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itle 1">
            <a:extLst>
              <a:ext uri="{FF2B5EF4-FFF2-40B4-BE49-F238E27FC236}">
                <a16:creationId xmlns:a16="http://schemas.microsoft.com/office/drawing/2014/main" id="{715AD90F-192D-46BE-AC28-03511F8C30D1}"/>
              </a:ext>
            </a:extLst>
          </p:cNvPr>
          <p:cNvSpPr txBox="1">
            <a:spLocks/>
          </p:cNvSpPr>
          <p:nvPr/>
        </p:nvSpPr>
        <p:spPr>
          <a:xfrm>
            <a:off x="491924" y="510914"/>
            <a:ext cx="9461500" cy="685800"/>
          </a:xfr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Can We Practice This? </a:t>
            </a:r>
          </a:p>
        </p:txBody>
      </p:sp>
      <p:pic>
        <p:nvPicPr>
          <p:cNvPr id="29" name="Graphic 29" descr="Clipboard Partially Crossed outline">
            <a:extLst>
              <a:ext uri="{FF2B5EF4-FFF2-40B4-BE49-F238E27FC236}">
                <a16:creationId xmlns:a16="http://schemas.microsoft.com/office/drawing/2014/main" id="{2C5B2BDF-F15D-46F5-B8BE-D9871D9D7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8851" y="1717876"/>
            <a:ext cx="914400" cy="914400"/>
          </a:xfrm>
          <a:prstGeom prst="rect">
            <a:avLst/>
          </a:prstGeom>
        </p:spPr>
      </p:pic>
      <p:pic>
        <p:nvPicPr>
          <p:cNvPr id="30" name="Graphic 30" descr="Monthly calendar outline">
            <a:extLst>
              <a:ext uri="{FF2B5EF4-FFF2-40B4-BE49-F238E27FC236}">
                <a16:creationId xmlns:a16="http://schemas.microsoft.com/office/drawing/2014/main" id="{D5E88192-36BF-4AE4-BAFD-68C5C14DC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673" y="3145420"/>
            <a:ext cx="914400" cy="914400"/>
          </a:xfrm>
          <a:prstGeom prst="rect">
            <a:avLst/>
          </a:prstGeom>
        </p:spPr>
      </p:pic>
      <p:pic>
        <p:nvPicPr>
          <p:cNvPr id="31" name="Graphic 31" descr="Statistics outline">
            <a:extLst>
              <a:ext uri="{FF2B5EF4-FFF2-40B4-BE49-F238E27FC236}">
                <a16:creationId xmlns:a16="http://schemas.microsoft.com/office/drawing/2014/main" id="{99798F88-DC70-40ED-A928-CF3416B27A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015" y="4534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2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Rollout Tips &amp;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91440" bIns="45720" anchor="t"/>
          <a:lstStyle/>
          <a:p>
            <a:endParaRPr lang="en-US" dirty="0"/>
          </a:p>
          <a:p>
            <a:r>
              <a:rPr lang="en-US" dirty="0"/>
              <a:t>HF Leadership Team </a:t>
            </a:r>
          </a:p>
          <a:p>
            <a:r>
              <a:rPr lang="en-US" dirty="0">
                <a:latin typeface="Arial"/>
                <a:cs typeface="Arial"/>
              </a:rPr>
              <a:t>10 minutes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12:45 -12:55 PM </a:t>
            </a:r>
          </a:p>
        </p:txBody>
      </p:sp>
    </p:spTree>
    <p:extLst>
      <p:ext uri="{BB962C8B-B14F-4D97-AF65-F5344CB8AC3E}">
        <p14:creationId xmlns:p14="http://schemas.microsoft.com/office/powerpoint/2010/main" val="427239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D807E-B554-4706-9BFD-0E9F1A702B1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200" y="1385094"/>
            <a:ext cx="10928684" cy="4376081"/>
          </a:xfrm>
        </p:spPr>
        <p:txBody>
          <a:bodyPr lIns="91440" tIns="45720" rIns="91440" bIns="45720" anchor="t"/>
          <a:lstStyle/>
          <a:p>
            <a:r>
              <a:rPr lang="en-US" sz="2000" i="1" dirty="0">
                <a:latin typeface="Verdana"/>
                <a:ea typeface="Verdana"/>
                <a:cs typeface="Verdana"/>
              </a:rPr>
              <a:t>Easiest to implement at end of presentation</a:t>
            </a:r>
          </a:p>
          <a:p>
            <a:r>
              <a:rPr lang="en-US" sz="2000" i="1" dirty="0">
                <a:latin typeface="Verdana"/>
                <a:ea typeface="Verdana"/>
                <a:cs typeface="Verdana"/>
              </a:rPr>
              <a:t>Laminated it and posted at bedside for families to see and for communication with nighttime bedside RN</a:t>
            </a:r>
          </a:p>
          <a:p>
            <a:r>
              <a:rPr lang="en-US" sz="2000" i="1" dirty="0">
                <a:latin typeface="Verdana"/>
                <a:ea typeface="Verdana"/>
                <a:cs typeface="Verdana"/>
              </a:rPr>
              <a:t>Used dry erase marker and just erased what had changed from day to day with reviewing entire sheet daily</a:t>
            </a:r>
          </a:p>
          <a:p>
            <a:r>
              <a:rPr lang="en-US" sz="2000" i="1" dirty="0">
                <a:latin typeface="Verdana"/>
                <a:ea typeface="Verdana"/>
                <a:cs typeface="Verdana"/>
              </a:rPr>
              <a:t>1</a:t>
            </a:r>
            <a:r>
              <a:rPr lang="en-US" sz="2000" i="1" baseline="30000" dirty="0">
                <a:latin typeface="Verdana"/>
                <a:ea typeface="Verdana"/>
                <a:cs typeface="Verdana"/>
              </a:rPr>
              <a:t>st</a:t>
            </a:r>
            <a:r>
              <a:rPr lang="en-US" sz="2000" i="1" dirty="0">
                <a:latin typeface="Verdana"/>
                <a:ea typeface="Verdana"/>
                <a:cs typeface="Verdana"/>
              </a:rPr>
              <a:t> day takes longest, subsequent days go very quickly</a:t>
            </a:r>
          </a:p>
          <a:p>
            <a:pPr lvl="1"/>
            <a:r>
              <a:rPr lang="en-US" sz="2000" i="1" dirty="0">
                <a:latin typeface="Verdana"/>
                <a:ea typeface="Verdana"/>
                <a:cs typeface="Verdana"/>
              </a:rPr>
              <a:t>“Took 4-5 minutes first day and then 2-3 minutes subsequent days”</a:t>
            </a:r>
          </a:p>
          <a:p>
            <a:r>
              <a:rPr lang="en-US" sz="2000" i="1" dirty="0">
                <a:latin typeface="Verdana"/>
                <a:ea typeface="Verdana"/>
                <a:cs typeface="Verdana"/>
              </a:rPr>
              <a:t>VERY Helpful to create “Shared Mental Model” improving communication with medical trainees, bedside staff and families</a:t>
            </a:r>
          </a:p>
          <a:p>
            <a:r>
              <a:rPr lang="en-US" sz="2000" i="1" dirty="0">
                <a:latin typeface="Verdana"/>
                <a:ea typeface="Verdana"/>
                <a:cs typeface="Verdana"/>
              </a:rPr>
              <a:t>Preference to avoid more paper if possible (</a:t>
            </a:r>
            <a:r>
              <a:rPr lang="en-US" sz="2000" i="1" dirty="0" err="1">
                <a:latin typeface="Verdana"/>
                <a:ea typeface="Verdana"/>
                <a:cs typeface="Verdana"/>
              </a:rPr>
              <a:t>ie</a:t>
            </a:r>
            <a:r>
              <a:rPr lang="en-US" sz="2000" i="1" dirty="0">
                <a:latin typeface="Verdana"/>
                <a:ea typeface="Verdana"/>
                <a:cs typeface="Verdana"/>
              </a:rPr>
              <a:t>. Use of laminated version)</a:t>
            </a:r>
          </a:p>
          <a:p>
            <a:r>
              <a:rPr lang="en-US" sz="2000" i="1" dirty="0">
                <a:latin typeface="Verdana"/>
                <a:ea typeface="Verdana"/>
                <a:cs typeface="Verdana"/>
              </a:rPr>
              <a:t>Positive feedback from team members and family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31A51FB-84E4-46CF-AD90-D517BE093A90}"/>
              </a:ext>
            </a:extLst>
          </p:cNvPr>
          <p:cNvSpPr txBox="1">
            <a:spLocks/>
          </p:cNvSpPr>
          <p:nvPr/>
        </p:nvSpPr>
        <p:spPr>
          <a:xfrm>
            <a:off x="838200" y="531341"/>
            <a:ext cx="10515600" cy="114917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Rollout Tips**** </a:t>
            </a:r>
          </a:p>
        </p:txBody>
      </p:sp>
    </p:spTree>
    <p:extLst>
      <p:ext uri="{BB962C8B-B14F-4D97-AF65-F5344CB8AC3E}">
        <p14:creationId xmlns:p14="http://schemas.microsoft.com/office/powerpoint/2010/main" val="2554916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95DD9-6842-4084-A9C5-657A7B8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 &amp;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285C0-E4C4-4114-B31C-DA1879499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Lauren Smyth 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5 minutes</a:t>
            </a:r>
          </a:p>
          <a:p>
            <a:r>
              <a:rPr lang="en-US" dirty="0">
                <a:latin typeface="Arial"/>
                <a:cs typeface="Arial"/>
              </a:rPr>
              <a:t>12:55 – 1:00 PM</a:t>
            </a:r>
          </a:p>
        </p:txBody>
      </p:sp>
    </p:spTree>
    <p:extLst>
      <p:ext uri="{BB962C8B-B14F-4D97-AF65-F5344CB8AC3E}">
        <p14:creationId xmlns:p14="http://schemas.microsoft.com/office/powerpoint/2010/main" val="3833149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E9132-4272-4810-962B-F13950779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21" y="1718599"/>
            <a:ext cx="10346898" cy="4307789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Review </a:t>
            </a:r>
            <a:r>
              <a:rPr lang="en-US" sz="2000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Welcome Packet and Project Charter</a:t>
            </a: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 if you have not already done so (located on Basecamp) </a:t>
            </a:r>
          </a:p>
          <a:p>
            <a:endParaRPr lang="en-US" sz="2000" i="1" dirty="0">
              <a:solidFill>
                <a:srgbClr val="777777"/>
              </a:solidFill>
              <a:latin typeface="Verdana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Review</a:t>
            </a: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 interventions and FAQ documents (located in Basecamp)  </a:t>
            </a:r>
          </a:p>
          <a:p>
            <a:endParaRPr lang="en-US" sz="2000" i="1" dirty="0">
              <a:solidFill>
                <a:srgbClr val="777777"/>
              </a:solidFill>
              <a:latin typeface="Verdana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Be prepared to </a:t>
            </a:r>
            <a:r>
              <a:rPr lang="en-US" sz="2000" b="1" i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discuss rollout feedback and initial testing data</a:t>
            </a: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 at next meeting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Standing meetings are the last Tuesday of the month from 12-1 PM 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Plan to have at least 1-3 representatives (ideally involved in testing) from your site on the call</a:t>
            </a:r>
          </a:p>
          <a:p>
            <a:endParaRPr lang="en-US" sz="2000" i="1" dirty="0">
              <a:cs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F2111-E57F-48B0-841B-FB01D3F6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35D-4E28-4788-ABB7-F99E48A79F3F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264DDC-82EA-4EE4-AAFC-5A76E51B7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340" y="491226"/>
            <a:ext cx="10515600" cy="715963"/>
          </a:xfrm>
          <a:prstGeom prst="rect">
            <a:avLst/>
          </a:prstGeom>
        </p:spPr>
        <p:txBody>
          <a:bodyPr lIns="91440" tIns="45720" rIns="91440" bIns="45720" anchor="b" anchorCtr="0"/>
          <a:lstStyle/>
          <a:p>
            <a:r>
              <a:rPr lang="en-US" dirty="0">
                <a:solidFill>
                  <a:srgbClr val="EA8D4C"/>
                </a:solidFill>
              </a:rPr>
              <a:t>Next Steps: Project Kickoff </a:t>
            </a:r>
            <a:endParaRPr lang="en-US" dirty="0">
              <a:solidFill>
                <a:srgbClr val="EA8D4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322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E9132-4272-4810-962B-F13950779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321" y="1718599"/>
            <a:ext cx="10346898" cy="4307789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Please </a:t>
            </a:r>
            <a:r>
              <a:rPr lang="en-US" sz="2000" b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enter retrospective data</a:t>
            </a:r>
            <a:r>
              <a:rPr lang="en-US" sz="2000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 from your site into </a:t>
            </a:r>
            <a:r>
              <a:rPr lang="en-US" sz="2000" dirty="0" err="1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REDCap</a:t>
            </a:r>
            <a:r>
              <a:rPr lang="en-US" sz="2000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 by EOD on </a:t>
            </a:r>
            <a:r>
              <a:rPr lang="en-US" sz="2000" b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3/26</a:t>
            </a:r>
            <a:endParaRPr lang="en-US" sz="2000" dirty="0">
              <a:solidFill>
                <a:srgbClr val="777777"/>
              </a:solidFill>
              <a:latin typeface="Verdana"/>
              <a:ea typeface="Verdana"/>
              <a:cs typeface="Verdana"/>
            </a:endParaRPr>
          </a:p>
          <a:p>
            <a:endParaRPr lang="en-US" sz="2000" dirty="0">
              <a:solidFill>
                <a:srgbClr val="777777"/>
              </a:solidFill>
              <a:latin typeface="Verdana"/>
              <a:ea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AC1B8"/>
                </a:solidFill>
                <a:latin typeface="Verdana"/>
                <a:ea typeface="Verdana"/>
                <a:cs typeface="Verdana"/>
              </a:rPr>
              <a:t>Complete the PDSA survey every other month </a:t>
            </a:r>
            <a:r>
              <a:rPr lang="en-US" sz="2000" dirty="0">
                <a:solidFill>
                  <a:srgbClr val="777777"/>
                </a:solidFill>
                <a:latin typeface="Verdana"/>
                <a:ea typeface="Verdana"/>
                <a:cs typeface="Verdana"/>
              </a:rPr>
              <a:t>(survey to be sent to the data collection representative on your team) </a:t>
            </a:r>
          </a:p>
          <a:p>
            <a:endParaRPr lang="en-US" sz="2000" dirty="0">
              <a:solidFill>
                <a:srgbClr val="777777"/>
              </a:solidFill>
              <a:latin typeface="Verdana"/>
              <a:ea typeface="Verdana"/>
              <a:cs typeface="Verdana"/>
            </a:endParaRPr>
          </a:p>
          <a:p>
            <a:endParaRPr lang="en-US" sz="2000" dirty="0">
              <a:solidFill>
                <a:srgbClr val="777777"/>
              </a:solidFill>
              <a:latin typeface="Verdana"/>
              <a:ea typeface="Verdana"/>
              <a:cs typeface="Arial" panose="020B0604020202020204"/>
            </a:endParaRPr>
          </a:p>
          <a:p>
            <a:endParaRPr lang="en-US" sz="2000" dirty="0">
              <a:solidFill>
                <a:srgbClr val="EA8D4C"/>
              </a:solidFill>
              <a:latin typeface="Arial" panose="020B0604020202020204"/>
              <a:ea typeface="Verdana"/>
              <a:cs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F2111-E57F-48B0-841B-FB01D3F6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35D-4E28-4788-ABB7-F99E48A79F3F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264DDC-82EA-4EE4-AAFC-5A76E51B7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340" y="491226"/>
            <a:ext cx="10515600" cy="715963"/>
          </a:xfrm>
          <a:prstGeom prst="rect">
            <a:avLst/>
          </a:prstGeom>
        </p:spPr>
        <p:txBody>
          <a:bodyPr lIns="91440" tIns="45720" rIns="91440" bIns="45720" anchor="b" anchorCtr="0"/>
          <a:lstStyle/>
          <a:p>
            <a:r>
              <a:rPr lang="en-US" dirty="0">
                <a:solidFill>
                  <a:srgbClr val="EA8D4C"/>
                </a:solidFill>
              </a:rPr>
              <a:t>Next Steps: Data Collection &amp; Surveys </a:t>
            </a:r>
            <a:endParaRPr lang="en-US" dirty="0">
              <a:solidFill>
                <a:srgbClr val="EA8D4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090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Appendix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0" tIns="45720" rIns="91440" bIns="45720" anchor="t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AE95F-A942-4D2C-B91E-5D0504E0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E35-9531-3F4C-987C-0E54626727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A7AC8-B87C-4703-98F3-3A3A6238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53" y="583053"/>
            <a:ext cx="10693052" cy="616989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5A4A447-0374-4206-928C-36F35EA49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544376"/>
              </p:ext>
            </p:extLst>
          </p:nvPr>
        </p:nvGraphicFramePr>
        <p:xfrm>
          <a:off x="621111" y="1364472"/>
          <a:ext cx="10770699" cy="404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Topic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Topic Leader(s)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Duration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sz="1800" dirty="0"/>
                        <a:t>Welcome &amp; Agenda Review 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Lauren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5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2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/>
                        <a:t>Project</a:t>
                      </a:r>
                      <a:r>
                        <a:rPr lang="en-US" sz="1800" baseline="0" dirty="0"/>
                        <a:t> Background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800" kern="1200" dirty="0">
                          <a:effectLst/>
                        </a:rPr>
                        <a:t>Kathleen/ Joey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251136"/>
                  </a:ext>
                </a:extLst>
              </a:tr>
              <a:tr h="49552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/>
                        <a:t>Intervention Rollout 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800" kern="1200" dirty="0">
                          <a:effectLst/>
                        </a:rPr>
                        <a:t>Chloe S./ Kenton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47">
                <a:tc>
                  <a:txBody>
                    <a:bodyPr/>
                    <a:lstStyle/>
                    <a:p>
                      <a:r>
                        <a:rPr lang="en-US" sz="1800" dirty="0"/>
                        <a:t>Measure and Data Collection 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800" kern="1200" dirty="0">
                          <a:effectLst/>
                        </a:rPr>
                        <a:t>Chloe C./ Lauren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095154"/>
                  </a:ext>
                </a:extLst>
              </a:tr>
              <a:tr h="404247">
                <a:tc>
                  <a:txBody>
                    <a:bodyPr/>
                    <a:lstStyle/>
                    <a:p>
                      <a:r>
                        <a:rPr lang="en-US" sz="1800" dirty="0"/>
                        <a:t>Project Structure and Process 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800" kern="1200" dirty="0">
                          <a:effectLst/>
                        </a:rPr>
                        <a:t>Lauren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24665"/>
                  </a:ext>
                </a:extLst>
              </a:tr>
              <a:tr h="612892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Rollout Tips &amp; Questions 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800" kern="1200" dirty="0">
                          <a:effectLst/>
                        </a:rPr>
                        <a:t>HF Leadership Team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2892">
                <a:tc>
                  <a:txBody>
                    <a:bodyPr/>
                    <a:lstStyle/>
                    <a:p>
                      <a:r>
                        <a:rPr lang="en-US" sz="1800" dirty="0"/>
                        <a:t>Wrap</a:t>
                      </a:r>
                      <a:r>
                        <a:rPr lang="en-US" sz="1800" baseline="0" dirty="0"/>
                        <a:t> Up &amp; Next Steps 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800" kern="1200" dirty="0">
                          <a:effectLst/>
                        </a:rPr>
                        <a:t>Lauren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min</a:t>
                      </a:r>
                      <a:endParaRPr lang="en-US" sz="1800" dirty="0"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4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Project Background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/>
                <a:ea typeface="Tahoma"/>
                <a:cs typeface="Tahoma"/>
              </a:rPr>
              <a:t>Communication Checklist &amp; Discharge Plan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 lIns="0" tIns="45720" rIns="91440" bIns="45720" anchor="t"/>
          <a:lstStyle/>
          <a:p>
            <a:r>
              <a:rPr lang="en-US" dirty="0"/>
              <a:t>Kathleen Simpson</a:t>
            </a:r>
          </a:p>
          <a:p>
            <a:r>
              <a:rPr lang="en-US" dirty="0"/>
              <a:t>Joey Spinner </a:t>
            </a:r>
          </a:p>
          <a:p>
            <a:r>
              <a:rPr lang="en-US" dirty="0"/>
              <a:t>10 minutes</a:t>
            </a:r>
          </a:p>
          <a:p>
            <a:r>
              <a:rPr lang="en-US" dirty="0"/>
              <a:t>12:05-12:15 PM </a:t>
            </a:r>
          </a:p>
        </p:txBody>
      </p:sp>
    </p:spTree>
    <p:extLst>
      <p:ext uri="{BB962C8B-B14F-4D97-AF65-F5344CB8AC3E}">
        <p14:creationId xmlns:p14="http://schemas.microsoft.com/office/powerpoint/2010/main" val="260820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73B7-1CCD-924D-BEA2-F76F92BFB8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55" y="316367"/>
            <a:ext cx="11003245" cy="787219"/>
          </a:xfrm>
        </p:spPr>
        <p:txBody>
          <a:bodyPr/>
          <a:lstStyle/>
          <a:p>
            <a:r>
              <a:rPr lang="en-US" dirty="0"/>
              <a:t>Background – Why Are These Projects Important?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0555" y="1522947"/>
            <a:ext cx="7270531" cy="4603533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AE6ED7-953C-433D-9569-437015895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5359"/>
              </p:ext>
            </p:extLst>
          </p:nvPr>
        </p:nvGraphicFramePr>
        <p:xfrm>
          <a:off x="7451561" y="2615220"/>
          <a:ext cx="3450933" cy="391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8AF97DD1-1506-43CA-B542-F2096240883A}"/>
              </a:ext>
            </a:extLst>
          </p:cNvPr>
          <p:cNvSpPr txBox="1">
            <a:spLocks/>
          </p:cNvSpPr>
          <p:nvPr/>
        </p:nvSpPr>
        <p:spPr>
          <a:xfrm>
            <a:off x="7350386" y="1851933"/>
            <a:ext cx="3552108" cy="763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i="1" dirty="0">
                <a:solidFill>
                  <a:srgbClr val="777777"/>
                </a:solidFill>
              </a:rPr>
              <a:t>Do you have an established discharge checklist for patients with heart failure?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3990C1D-9A4E-44AB-B1B3-C715D36A625E}"/>
              </a:ext>
            </a:extLst>
          </p:cNvPr>
          <p:cNvSpPr txBox="1">
            <a:spLocks/>
          </p:cNvSpPr>
          <p:nvPr/>
        </p:nvSpPr>
        <p:spPr>
          <a:xfrm>
            <a:off x="7451561" y="1522947"/>
            <a:ext cx="1332898" cy="2909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777777"/>
                </a:solidFill>
              </a:rPr>
              <a:t>Exhibit 1.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650C91B-EA3B-4060-93CB-5E6E3AB43E07}"/>
              </a:ext>
            </a:extLst>
          </p:cNvPr>
          <p:cNvSpPr txBox="1">
            <a:spLocks/>
          </p:cNvSpPr>
          <p:nvPr/>
        </p:nvSpPr>
        <p:spPr>
          <a:xfrm>
            <a:off x="350555" y="1522946"/>
            <a:ext cx="6591666" cy="46035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777777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15921BB-A2DD-4377-B0B8-5F46CA599AB9}"/>
              </a:ext>
            </a:extLst>
          </p:cNvPr>
          <p:cNvSpPr txBox="1">
            <a:spLocks/>
          </p:cNvSpPr>
          <p:nvPr/>
        </p:nvSpPr>
        <p:spPr>
          <a:xfrm>
            <a:off x="433712" y="1522945"/>
            <a:ext cx="6609684" cy="48537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777777"/>
                </a:solidFill>
                <a:latin typeface="Verdana"/>
                <a:ea typeface="Verdana"/>
              </a:rPr>
              <a:t>Testing hypothesis that </a:t>
            </a:r>
            <a:r>
              <a:rPr lang="en-US" sz="2400" b="1" i="1" dirty="0">
                <a:solidFill>
                  <a:srgbClr val="7AC1B8"/>
                </a:solidFill>
                <a:latin typeface="Verdana"/>
                <a:ea typeface="Verdana"/>
              </a:rPr>
              <a:t>patients will experience better clinical outcomes with a more standardized and comprehensive approach </a:t>
            </a:r>
            <a:r>
              <a:rPr lang="en-US" sz="2400" i="1" dirty="0">
                <a:solidFill>
                  <a:srgbClr val="777777"/>
                </a:solidFill>
                <a:latin typeface="Verdana"/>
                <a:ea typeface="Verdana"/>
              </a:rPr>
              <a:t>to patient/family communications and transition planning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77777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777777"/>
                </a:solidFill>
                <a:latin typeface="Verdana"/>
                <a:ea typeface="Verdana"/>
              </a:rPr>
              <a:t>ACTION site survey data suggests </a:t>
            </a:r>
            <a:r>
              <a:rPr lang="en-US" sz="2400" b="1" i="1" dirty="0">
                <a:solidFill>
                  <a:srgbClr val="7AC1B8"/>
                </a:solidFill>
                <a:latin typeface="Verdana"/>
                <a:ea typeface="Verdana"/>
              </a:rPr>
              <a:t>creating standardized processes and tools </a:t>
            </a:r>
            <a:r>
              <a:rPr lang="en-US" sz="2400" i="1" dirty="0">
                <a:solidFill>
                  <a:srgbClr val="777777"/>
                </a:solidFill>
                <a:latin typeface="Verdana"/>
                <a:ea typeface="Verdana"/>
              </a:rPr>
              <a:t>for daily huddles and discharge protocol is an area of opportunity   </a:t>
            </a:r>
            <a:endParaRPr lang="en-US" sz="2400" i="1" dirty="0">
              <a:solidFill>
                <a:srgbClr val="77777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5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1D8E2-28CB-485C-B197-4CC59201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E35-9531-3F4C-987C-0E54626727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185D53D-52A5-4ED9-95ED-BDEA4CDC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4" y="329555"/>
            <a:ext cx="11016517" cy="6194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3438" y="392906"/>
            <a:ext cx="1900237" cy="185738"/>
          </a:xfrm>
          <a:prstGeom prst="rect">
            <a:avLst/>
          </a:prstGeom>
          <a:solidFill>
            <a:srgbClr val="FFCC00">
              <a:alpha val="37647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40E60-E7B8-4295-AE2E-29B516D020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1485" y="1314368"/>
            <a:ext cx="10110683" cy="4905633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>
                <a:solidFill>
                  <a:srgbClr val="7AC1B8"/>
                </a:solidFill>
              </a:rPr>
              <a:t>What is it? </a:t>
            </a:r>
          </a:p>
          <a:p>
            <a:pPr lvl="1">
              <a:lnSpc>
                <a:spcPct val="110000"/>
              </a:lnSpc>
            </a:pPr>
            <a:r>
              <a:rPr lang="en-US" sz="2000" i="1" dirty="0">
                <a:latin typeface="Verdana"/>
                <a:ea typeface="Verdana"/>
              </a:rPr>
              <a:t>The tool is to be used daily by the clinical team to ensure consistent and comprehensive communication to patients and families. </a:t>
            </a:r>
            <a:endParaRPr lang="en-US" sz="2000" i="1" dirty="0"/>
          </a:p>
          <a:p>
            <a:pPr lvl="1"/>
            <a:endParaRPr lang="en-US" sz="2000" i="1" dirty="0"/>
          </a:p>
          <a:p>
            <a:pPr marL="0" indent="0">
              <a:buNone/>
            </a:pPr>
            <a:r>
              <a:rPr lang="en-US" sz="2000" b="1" i="1" dirty="0">
                <a:solidFill>
                  <a:srgbClr val="7AC1B8"/>
                </a:solidFill>
              </a:rPr>
              <a:t>Who is it for? </a:t>
            </a:r>
          </a:p>
          <a:p>
            <a:pPr lvl="1"/>
            <a:r>
              <a:rPr lang="en-US" sz="2000" i="1" dirty="0">
                <a:latin typeface="Verdana"/>
                <a:ea typeface="Verdana"/>
              </a:rPr>
              <a:t>The Communication Checklist is intended for regular use by the clinical staff. </a:t>
            </a:r>
            <a:endParaRPr lang="en-US" sz="2000" i="1" dirty="0"/>
          </a:p>
          <a:p>
            <a:pPr lvl="1"/>
            <a:endParaRPr lang="en-US" sz="2000" b="1" i="1" dirty="0"/>
          </a:p>
          <a:p>
            <a:pPr marL="0" indent="0">
              <a:buNone/>
            </a:pPr>
            <a:r>
              <a:rPr lang="en-US" sz="2000" b="1" i="1" dirty="0">
                <a:solidFill>
                  <a:srgbClr val="7AC1B8"/>
                </a:solidFill>
              </a:rPr>
              <a:t>What is the purpose of the Communication Checklist? </a:t>
            </a:r>
          </a:p>
          <a:p>
            <a:pPr lvl="1"/>
            <a:r>
              <a:rPr lang="en-US" sz="2000" i="1" dirty="0"/>
              <a:t>To standardized language usage and team communication for inpatient heart failure patients via a daily bedside communication checklist tool in effort to improve outcomes in patients during ADHF admission.</a:t>
            </a:r>
          </a:p>
          <a:p>
            <a:pPr marL="457200" lvl="1" indent="0">
              <a:buNone/>
            </a:pPr>
            <a:endParaRPr lang="en-US" sz="2000" i="1" dirty="0"/>
          </a:p>
          <a:p>
            <a:pPr lvl="1"/>
            <a:r>
              <a:rPr lang="en-US" sz="2000" i="1" dirty="0"/>
              <a:t>Serve as a data collection tool to inform future QI initiatives </a:t>
            </a:r>
          </a:p>
          <a:p>
            <a:endParaRPr lang="en-US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DA5D6-7013-4B29-8419-0F72E5E71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326" y="423529"/>
            <a:ext cx="10515600" cy="114935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A8D4C"/>
                </a:solidFill>
              </a:rPr>
              <a:t>Project Overview – Communication Checklist </a:t>
            </a:r>
          </a:p>
        </p:txBody>
      </p:sp>
    </p:spTree>
    <p:extLst>
      <p:ext uri="{BB962C8B-B14F-4D97-AF65-F5344CB8AC3E}">
        <p14:creationId xmlns:p14="http://schemas.microsoft.com/office/powerpoint/2010/main" val="111367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on1">
      <a:dk1>
        <a:srgbClr val="6C6D6C"/>
      </a:dk1>
      <a:lt1>
        <a:srgbClr val="FFFFFF"/>
      </a:lt1>
      <a:dk2>
        <a:srgbClr val="578887"/>
      </a:dk2>
      <a:lt2>
        <a:srgbClr val="FFFEFE"/>
      </a:lt2>
      <a:accent1>
        <a:srgbClr val="578887"/>
      </a:accent1>
      <a:accent2>
        <a:srgbClr val="7AC1B8"/>
      </a:accent2>
      <a:accent3>
        <a:srgbClr val="DAD644"/>
      </a:accent3>
      <a:accent4>
        <a:srgbClr val="EA8D4C"/>
      </a:accent4>
      <a:accent5>
        <a:srgbClr val="B86399"/>
      </a:accent5>
      <a:accent6>
        <a:srgbClr val="BFC0BE"/>
      </a:accent6>
      <a:hlink>
        <a:srgbClr val="B86399"/>
      </a:hlink>
      <a:folHlink>
        <a:srgbClr val="B86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ON_draft1" id="{5F16CF0E-EBE0-874B-8501-A50DBA2DBDF0}" vid="{77F7C4FB-E206-424F-A331-98BE69594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72B2F11608646986A2E3757BB241D" ma:contentTypeVersion="4" ma:contentTypeDescription="Create a new document." ma:contentTypeScope="" ma:versionID="cba9449d575b8e3e8b8b1f5b34d65f8d">
  <xsd:schema xmlns:xsd="http://www.w3.org/2001/XMLSchema" xmlns:xs="http://www.w3.org/2001/XMLSchema" xmlns:p="http://schemas.microsoft.com/office/2006/metadata/properties" xmlns:ns2="f575a24d-dc75-47f4-94dd-4b70fe532670" targetNamespace="http://schemas.microsoft.com/office/2006/metadata/properties" ma:root="true" ma:fieldsID="f289e3a40cb865bc4066fa096124533a" ns2:_="">
    <xsd:import namespace="f575a24d-dc75-47f4-94dd-4b70fe5326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a24d-dc75-47f4-94dd-4b70fe5326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9B3AF-85B0-45BC-BD23-1A09BD6A65FE}">
  <ds:schemaRefs>
    <ds:schemaRef ds:uri="f575a24d-dc75-47f4-94dd-4b70fe5326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573210A-68A4-4809-9FAD-39099CEC9BF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575a24d-dc75-47f4-94dd-4b70fe53267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DDE28A-B98F-41C1-B5CF-F84F231B4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3032</Words>
  <Application>Microsoft Office PowerPoint</Application>
  <PresentationFormat>Widescreen</PresentationFormat>
  <Paragraphs>488</Paragraphs>
  <Slides>46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Office Theme</vt:lpstr>
      <vt:lpstr>Heart Failure QI Projects</vt:lpstr>
      <vt:lpstr>Tips for Optimizing Zoom Experience</vt:lpstr>
      <vt:lpstr>Zoom Reminders &amp; Audio Information</vt:lpstr>
      <vt:lpstr>22 Sites Participating in the HF QI Projects</vt:lpstr>
      <vt:lpstr>Agenda</vt:lpstr>
      <vt:lpstr> Project Background Communication Checklist &amp; Discharge Plan</vt:lpstr>
      <vt:lpstr>Background – Why Are These Projects Important? </vt:lpstr>
      <vt:lpstr>PowerPoint Presentation</vt:lpstr>
      <vt:lpstr>Project Overview – Communication Checklist </vt:lpstr>
      <vt:lpstr>PowerPoint Presentation</vt:lpstr>
      <vt:lpstr>PowerPoint Presentation</vt:lpstr>
      <vt:lpstr>PowerPoint Presentation</vt:lpstr>
      <vt:lpstr>PowerPoint Presentation</vt:lpstr>
      <vt:lpstr>Project Overview – Discharge Plan </vt:lpstr>
      <vt:lpstr>Intervention Rollout</vt:lpstr>
      <vt:lpstr>Improvement Project Structure</vt:lpstr>
      <vt:lpstr>Intervention Rollout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and Data Collection</vt:lpstr>
      <vt:lpstr>Communication Checklist – Family of Measures</vt:lpstr>
      <vt:lpstr>Communication Checklist – Data Elements</vt:lpstr>
      <vt:lpstr>Discharge Plan – Family of Measures</vt:lpstr>
      <vt:lpstr>Discharge Plan – Data Elements</vt:lpstr>
      <vt:lpstr>Patient REDCap Data Entry – Patient Consent   </vt:lpstr>
      <vt:lpstr>Data Access Groups for REDCap</vt:lpstr>
      <vt:lpstr>ACTION ID – Standardization   </vt:lpstr>
      <vt:lpstr>Patient REDCap Data Entry  </vt:lpstr>
      <vt:lpstr>PowerPoint Presentation</vt:lpstr>
      <vt:lpstr>Project Structure and Process</vt:lpstr>
      <vt:lpstr>Principles of HF QI Projects</vt:lpstr>
      <vt:lpstr>PowerPoint Presentation</vt:lpstr>
      <vt:lpstr>PowerPoint Presentation</vt:lpstr>
      <vt:lpstr>Rollout Tips &amp; Questions</vt:lpstr>
      <vt:lpstr>PowerPoint Presentation</vt:lpstr>
      <vt:lpstr>Wrap Up &amp; Next Steps</vt:lpstr>
      <vt:lpstr>Next Steps: Project Kickoff </vt:lpstr>
      <vt:lpstr>Next Steps: Data Collection &amp; Surveys 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Telehealth QI Project</dc:title>
  <dc:creator>Krack, Paige</dc:creator>
  <cp:lastModifiedBy>Smyth, Lauren</cp:lastModifiedBy>
  <cp:revision>590</cp:revision>
  <dcterms:created xsi:type="dcterms:W3CDTF">2020-08-05T17:58:58Z</dcterms:created>
  <dcterms:modified xsi:type="dcterms:W3CDTF">2021-01-26T19:29:37Z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0x010100C3C72B2F11608646986A2E3757BB241D</vt:lpwstr>
  </property>
</Properties>
</file>