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0"/>
  </p:notesMasterIdLst>
  <p:handoutMasterIdLst>
    <p:handoutMasterId r:id="rId51"/>
  </p:handoutMasterIdLst>
  <p:sldIdLst>
    <p:sldId id="8261" r:id="rId2"/>
    <p:sldId id="8324" r:id="rId3"/>
    <p:sldId id="8321" r:id="rId4"/>
    <p:sldId id="8226" r:id="rId5"/>
    <p:sldId id="8234" r:id="rId6"/>
    <p:sldId id="8249" r:id="rId7"/>
    <p:sldId id="8263" r:id="rId8"/>
    <p:sldId id="8264" r:id="rId9"/>
    <p:sldId id="8265" r:id="rId10"/>
    <p:sldId id="8267" r:id="rId11"/>
    <p:sldId id="8268" r:id="rId12"/>
    <p:sldId id="8269" r:id="rId13"/>
    <p:sldId id="8302" r:id="rId14"/>
    <p:sldId id="8277" r:id="rId15"/>
    <p:sldId id="8273" r:id="rId16"/>
    <p:sldId id="8274" r:id="rId17"/>
    <p:sldId id="8275" r:id="rId18"/>
    <p:sldId id="8276" r:id="rId19"/>
    <p:sldId id="8278" r:id="rId20"/>
    <p:sldId id="8315" r:id="rId21"/>
    <p:sldId id="8314" r:id="rId22"/>
    <p:sldId id="8279" r:id="rId23"/>
    <p:sldId id="8272" r:id="rId24"/>
    <p:sldId id="8306" r:id="rId25"/>
    <p:sldId id="8307" r:id="rId26"/>
    <p:sldId id="8308" r:id="rId27"/>
    <p:sldId id="8309" r:id="rId28"/>
    <p:sldId id="8310" r:id="rId29"/>
    <p:sldId id="8311" r:id="rId30"/>
    <p:sldId id="8297" r:id="rId31"/>
    <p:sldId id="8270" r:id="rId32"/>
    <p:sldId id="8282" r:id="rId33"/>
    <p:sldId id="8283" r:id="rId34"/>
    <p:sldId id="8284" r:id="rId35"/>
    <p:sldId id="8281" r:id="rId36"/>
    <p:sldId id="8317" r:id="rId37"/>
    <p:sldId id="8316" r:id="rId38"/>
    <p:sldId id="8286" r:id="rId39"/>
    <p:sldId id="8287" r:id="rId40"/>
    <p:sldId id="8288" r:id="rId41"/>
    <p:sldId id="8289" r:id="rId42"/>
    <p:sldId id="8290" r:id="rId43"/>
    <p:sldId id="8293" r:id="rId44"/>
    <p:sldId id="8296" r:id="rId45"/>
    <p:sldId id="8298" r:id="rId46"/>
    <p:sldId id="8323" r:id="rId47"/>
    <p:sldId id="8319" r:id="rId48"/>
    <p:sldId id="832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7296" userDrawn="1">
          <p15:clr>
            <a:srgbClr val="A4A3A4"/>
          </p15:clr>
        </p15:guide>
        <p15:guide id="4" pos="384" userDrawn="1">
          <p15:clr>
            <a:srgbClr val="A4A3A4"/>
          </p15:clr>
        </p15:guide>
        <p15:guide id="5" pos="2688" userDrawn="1">
          <p15:clr>
            <a:srgbClr val="A4A3A4"/>
          </p15:clr>
        </p15:guide>
        <p15:guide id="6" pos="6144" userDrawn="1">
          <p15:clr>
            <a:srgbClr val="A4A3A4"/>
          </p15:clr>
        </p15:guide>
        <p15:guide id="7" pos="1536" userDrawn="1">
          <p15:clr>
            <a:srgbClr val="A4A3A4"/>
          </p15:clr>
        </p15:guide>
        <p15:guide id="8" pos="4992" userDrawn="1">
          <p15:clr>
            <a:srgbClr val="A4A3A4"/>
          </p15:clr>
        </p15:guide>
        <p15:guide id="9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C7D3"/>
    <a:srgbClr val="0AB6CE"/>
    <a:srgbClr val="0072AE"/>
    <a:srgbClr val="FFEEFB"/>
    <a:srgbClr val="71AECE"/>
    <a:srgbClr val="44546A"/>
    <a:srgbClr val="6C6D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45"/>
    <p:restoredTop sz="85619" autoAdjust="0"/>
  </p:normalViewPr>
  <p:slideViewPr>
    <p:cSldViewPr snapToGrid="0">
      <p:cViewPr varScale="1">
        <p:scale>
          <a:sx n="107" d="100"/>
          <a:sy n="107" d="100"/>
        </p:scale>
        <p:origin x="1384" y="160"/>
      </p:cViewPr>
      <p:guideLst>
        <p:guide pos="7296"/>
        <p:guide pos="384"/>
        <p:guide pos="2688"/>
        <p:guide pos="6144"/>
        <p:guide pos="1536"/>
        <p:guide pos="4992"/>
        <p:guide orient="horz" pos="2160"/>
      </p:guideLst>
    </p:cSldViewPr>
  </p:slideViewPr>
  <p:notesTextViewPr>
    <p:cViewPr>
      <p:scale>
        <a:sx n="114" d="100"/>
        <a:sy n="114" d="100"/>
      </p:scale>
      <p:origin x="0" y="0"/>
    </p:cViewPr>
  </p:notesTextViewPr>
  <p:notesViewPr>
    <p:cSldViewPr snapToGrid="0" showGuides="1">
      <p:cViewPr varScale="1">
        <p:scale>
          <a:sx n="143" d="100"/>
          <a:sy n="143" d="100"/>
        </p:scale>
        <p:origin x="4600" y="2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120583-1420-174F-DC46-B996721759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645B2F-ACA8-47D0-ED33-75279BF6E0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CA8EA-F7E7-7D46-8F85-4EDCC14B9045}" type="datetimeFigureOut">
              <a:rPr lang="en-US" smtClean="0"/>
              <a:t>6/13/24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0D2B1D-23BF-486D-8B39-E6EC8A0C7E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4B1D1F-9F84-4C2A-F267-BC18C5BA78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6F03F-D812-D84B-AA96-123D9A661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8926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E1DB7-2AFD-BD45-ACB5-409F41F3EE60}" type="datetimeFigureOut">
              <a:rPr lang="en-US" smtClean="0"/>
              <a:t>6/13/24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25C90-C24B-E640-BD29-EA111A48F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86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99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79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Ubuntu" panose="020B0504030602030204" pitchFamily="34" charset="0"/>
              </a:rPr>
              <a:t>↓</a:t>
            </a:r>
            <a:r>
              <a:rPr lang="en-US" sz="1050" b="1" dirty="0">
                <a:latin typeface="Ubuntu" panose="020B0504030602030204" pitchFamily="34" charset="0"/>
              </a:rPr>
              <a:t> </a:t>
            </a:r>
            <a:r>
              <a:rPr lang="en-US" sz="1200" b="1" dirty="0">
                <a:latin typeface="Ubuntu" panose="020B0504030602030204" pitchFamily="34" charset="0"/>
              </a:rPr>
              <a:t>↓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88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dirty="0">
              <a:solidFill>
                <a:srgbClr val="111111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5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30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95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12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95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62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69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97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dirty="0">
              <a:solidFill>
                <a:srgbClr val="111111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16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dirty="0">
              <a:solidFill>
                <a:srgbClr val="111111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06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dirty="0">
              <a:solidFill>
                <a:srgbClr val="111111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650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576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98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825C90-C24B-E640-BD29-EA111A48F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3997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825C90-C24B-E640-BD29-EA111A48F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7601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525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9094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ACTION will have the most reliable data at a low cost. To ensure that this is true we will:</a:t>
            </a:r>
          </a:p>
          <a:p>
            <a:pPr marL="171450" marR="0" lvl="0" indent="-161925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7787B"/>
              </a:solidFill>
              <a:effectLst/>
              <a:uLnTx/>
              <a:uFillTx/>
              <a:latin typeface="Ubuntu Light" panose="020B0304030602030204" pitchFamily="34" charset="0"/>
              <a:ea typeface="+mj-ea"/>
              <a:cs typeface="+mj-cs"/>
            </a:endParaRPr>
          </a:p>
          <a:p>
            <a:pPr marL="171450" marR="0" lvl="0" indent="-161925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7787B"/>
                </a:solidFill>
                <a:effectLst/>
                <a:uLnTx/>
                <a:uFillTx/>
                <a:latin typeface="Ubuntu Light" panose="020B0304030602030204" pitchFamily="34" charset="0"/>
                <a:ea typeface="+mj-ea"/>
                <a:cs typeface="+mj-cs"/>
              </a:rPr>
              <a:t>Audit site data</a:t>
            </a:r>
          </a:p>
          <a:p>
            <a:pPr marL="171450" marR="0" lvl="0" indent="-161925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7787B"/>
                </a:solidFill>
                <a:effectLst/>
                <a:uLnTx/>
                <a:uFillTx/>
                <a:latin typeface="Ubuntu Light" panose="020B0304030602030204" pitchFamily="34" charset="0"/>
                <a:ea typeface="+mj-ea"/>
                <a:cs typeface="+mj-cs"/>
              </a:rPr>
              <a:t>Adjudicate adverse events</a:t>
            </a:r>
          </a:p>
          <a:p>
            <a:pPr marL="171450" marR="0" lvl="0" indent="-161925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7787B"/>
                </a:solidFill>
                <a:effectLst/>
                <a:uLnTx/>
                <a:uFillTx/>
                <a:latin typeface="Ubuntu Light" panose="020B0304030602030204" pitchFamily="34" charset="0"/>
                <a:ea typeface="+mj-ea"/>
                <a:cs typeface="+mj-cs"/>
              </a:rPr>
              <a:t>Link to other data sources</a:t>
            </a:r>
          </a:p>
          <a:p>
            <a:pPr marL="171450" marR="0" lvl="0" indent="-161925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7787B"/>
                </a:solidFill>
                <a:effectLst/>
                <a:uLnTx/>
                <a:uFillTx/>
                <a:latin typeface="Ubuntu Light" panose="020B0304030602030204" pitchFamily="34" charset="0"/>
                <a:ea typeface="+mj-ea"/>
                <a:cs typeface="+mj-cs"/>
              </a:rPr>
              <a:t>Format for use as Real World Data</a:t>
            </a:r>
          </a:p>
          <a:p>
            <a:pPr marL="171450" marR="0" lvl="0" indent="-161925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7787B"/>
                </a:solidFill>
                <a:effectLst/>
                <a:uLnTx/>
                <a:uFillTx/>
                <a:latin typeface="Ubuntu Light" panose="020B0304030602030204" pitchFamily="34" charset="0"/>
                <a:ea typeface="+mj-ea"/>
                <a:cs typeface="+mj-cs"/>
              </a:rPr>
              <a:t>Collect patient reported data and outcomes</a:t>
            </a:r>
          </a:p>
          <a:p>
            <a:pPr marL="171450" marR="0" lvl="0" indent="-161925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7787B"/>
                </a:solidFill>
                <a:effectLst/>
                <a:uLnTx/>
                <a:uFillTx/>
                <a:latin typeface="Ubuntu Light" panose="020B0304030602030204" pitchFamily="34" charset="0"/>
                <a:ea typeface="+mj-ea"/>
                <a:cs typeface="+mj-cs"/>
              </a:rPr>
              <a:t>Use data to determine network priorities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825C90-C24B-E640-BD29-EA111A48F7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178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dirty="0">
              <a:solidFill>
                <a:srgbClr val="111111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835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dirty="0">
              <a:solidFill>
                <a:srgbClr val="111111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052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25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dirty="0">
              <a:solidFill>
                <a:srgbClr val="111111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2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269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719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dirty="0">
              <a:solidFill>
                <a:srgbClr val="111111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00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058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dirty="0">
              <a:solidFill>
                <a:srgbClr val="111111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251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647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253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772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048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67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997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667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u="none" strike="noStrike" dirty="0">
              <a:solidFill>
                <a:srgbClr val="111111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804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15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543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71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52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04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3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632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825C90-C24B-E640-BD29-EA111A48F7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4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4" preserve="1" userDrawn="1">
  <p:cSld name="1_Comparison 4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BCC834F-7E92-B49E-809B-73104F2DA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8354"/>
          <a:stretch/>
        </p:blipFill>
        <p:spPr>
          <a:xfrm>
            <a:off x="3048" y="0"/>
            <a:ext cx="12188952" cy="5600702"/>
          </a:xfrm>
          <a:prstGeom prst="rect">
            <a:avLst/>
          </a:prstGeom>
        </p:spPr>
      </p:pic>
      <p:cxnSp>
        <p:nvCxnSpPr>
          <p:cNvPr id="4" name="Google Shape;48;p27">
            <a:extLst>
              <a:ext uri="{FF2B5EF4-FFF2-40B4-BE49-F238E27FC236}">
                <a16:creationId xmlns:a16="http://schemas.microsoft.com/office/drawing/2014/main" id="{79703BDE-839A-AD6A-7F5D-502788B62DE8}"/>
              </a:ext>
            </a:extLst>
          </p:cNvPr>
          <p:cNvCxnSpPr>
            <a:cxnSpLocks/>
          </p:cNvCxnSpPr>
          <p:nvPr userDrawn="1"/>
        </p:nvCxnSpPr>
        <p:spPr>
          <a:xfrm>
            <a:off x="0" y="5600701"/>
            <a:ext cx="12192000" cy="0"/>
          </a:xfrm>
          <a:prstGeom prst="straightConnector1">
            <a:avLst/>
          </a:prstGeom>
          <a:noFill/>
          <a:ln w="50800" cap="flat" cmpd="sng">
            <a:solidFill>
              <a:srgbClr val="DFD74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94FCA2E-18E3-2A06-3ED1-1D1ECB6BD2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88972" y="6019627"/>
            <a:ext cx="1614055" cy="45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29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6367A7-5594-348F-6BC9-E3DCF02AB520}"/>
              </a:ext>
            </a:extLst>
          </p:cNvPr>
          <p:cNvSpPr/>
          <p:nvPr userDrawn="1"/>
        </p:nvSpPr>
        <p:spPr>
          <a:xfrm>
            <a:off x="0" y="6502399"/>
            <a:ext cx="12192000" cy="3677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5E8C94F0-4D94-6294-D6FD-3C26BED60BC6}"/>
              </a:ext>
            </a:extLst>
          </p:cNvPr>
          <p:cNvSpPr txBox="1">
            <a:spLocks/>
          </p:cNvSpPr>
          <p:nvPr userDrawn="1"/>
        </p:nvSpPr>
        <p:spPr>
          <a:xfrm>
            <a:off x="117715" y="6599448"/>
            <a:ext cx="5895740" cy="1982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89ECE411-C889-024A-8431-799DBCBD8DC4}" type="slidenum">
              <a:rPr lang="en-US" sz="700" spc="20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‹#›</a:t>
            </a:fld>
            <a:r>
              <a:rPr lang="en-US" sz="700" spc="200" dirty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  |  ADVANCED CARDIAC THERAPIES IMPROVING OUTCOMES 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F5E23-646E-3451-30EE-82436FDBD2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55837" y="6589288"/>
            <a:ext cx="200849" cy="198241"/>
          </a:xfrm>
          <a:prstGeom prst="rect">
            <a:avLst/>
          </a:prstGeom>
        </p:spPr>
      </p:pic>
      <p:cxnSp>
        <p:nvCxnSpPr>
          <p:cNvPr id="4" name="Google Shape;48;p27">
            <a:extLst>
              <a:ext uri="{FF2B5EF4-FFF2-40B4-BE49-F238E27FC236}">
                <a16:creationId xmlns:a16="http://schemas.microsoft.com/office/drawing/2014/main" id="{2BB2395A-4B40-D613-E8EB-60E632691030}"/>
              </a:ext>
            </a:extLst>
          </p:cNvPr>
          <p:cNvCxnSpPr>
            <a:cxnSpLocks/>
          </p:cNvCxnSpPr>
          <p:nvPr userDrawn="1"/>
        </p:nvCxnSpPr>
        <p:spPr>
          <a:xfrm>
            <a:off x="5488122" y="674673"/>
            <a:ext cx="1209040" cy="0"/>
          </a:xfrm>
          <a:prstGeom prst="straightConnector1">
            <a:avLst/>
          </a:prstGeom>
          <a:noFill/>
          <a:ln w="19050" cap="flat" cmpd="sng">
            <a:solidFill>
              <a:srgbClr val="DFD74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409EB95-016E-91AC-A911-E14F24889171}"/>
              </a:ext>
            </a:extLst>
          </p:cNvPr>
          <p:cNvSpPr txBox="1"/>
          <p:nvPr userDrawn="1"/>
        </p:nvSpPr>
        <p:spPr>
          <a:xfrm>
            <a:off x="10213732" y="6611041"/>
            <a:ext cx="1506791" cy="131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lnSpc>
                <a:spcPct val="120000"/>
              </a:lnSpc>
            </a:pPr>
            <a:r>
              <a:rPr lang="en-US" sz="800" u="none" strike="noStrike" spc="5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actionlearningnetwork</a:t>
            </a:r>
            <a:r>
              <a:rPr lang="en-US" sz="800" u="none" strike="noStrike" spc="4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.org</a:t>
            </a:r>
          </a:p>
        </p:txBody>
      </p:sp>
    </p:spTree>
    <p:extLst>
      <p:ext uri="{BB962C8B-B14F-4D97-AF65-F5344CB8AC3E}">
        <p14:creationId xmlns:p14="http://schemas.microsoft.com/office/powerpoint/2010/main" val="2768286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7E28761-2BB5-D87C-91F1-7BB95F869AE5}"/>
              </a:ext>
            </a:extLst>
          </p:cNvPr>
          <p:cNvSpPr/>
          <p:nvPr userDrawn="1"/>
        </p:nvSpPr>
        <p:spPr>
          <a:xfrm>
            <a:off x="0" y="6502399"/>
            <a:ext cx="12192000" cy="3677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155A82F-E6E8-2863-13A0-0C1EDF91F902}"/>
              </a:ext>
            </a:extLst>
          </p:cNvPr>
          <p:cNvSpPr txBox="1">
            <a:spLocks/>
          </p:cNvSpPr>
          <p:nvPr userDrawn="1"/>
        </p:nvSpPr>
        <p:spPr>
          <a:xfrm>
            <a:off x="117715" y="6599448"/>
            <a:ext cx="5895740" cy="1982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89ECE411-C889-024A-8431-799DBCBD8DC4}" type="slidenum">
              <a:rPr lang="en-US" sz="700" spc="20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‹#›</a:t>
            </a:fld>
            <a:r>
              <a:rPr lang="en-US" sz="700" spc="200" dirty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  |  ADVANCED CARDIAC THERAPIES IMPROVING OUTCOMES NETWORK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5866CB-51F0-E536-FCA5-C7EDE8BDA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55837" y="6589288"/>
            <a:ext cx="200849" cy="198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708E2F-B1C9-1E86-4540-177B0E35A5C9}"/>
              </a:ext>
            </a:extLst>
          </p:cNvPr>
          <p:cNvSpPr txBox="1"/>
          <p:nvPr userDrawn="1"/>
        </p:nvSpPr>
        <p:spPr>
          <a:xfrm>
            <a:off x="10213732" y="6611041"/>
            <a:ext cx="1506791" cy="131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lnSpc>
                <a:spcPct val="120000"/>
              </a:lnSpc>
            </a:pPr>
            <a:r>
              <a:rPr lang="en-US" sz="800" u="none" strike="noStrike" spc="5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actionlearningnetwork</a:t>
            </a:r>
            <a:r>
              <a:rPr lang="en-US" sz="800" u="none" strike="noStrike" spc="4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.org</a:t>
            </a:r>
          </a:p>
        </p:txBody>
      </p:sp>
    </p:spTree>
    <p:extLst>
      <p:ext uri="{BB962C8B-B14F-4D97-AF65-F5344CB8AC3E}">
        <p14:creationId xmlns:p14="http://schemas.microsoft.com/office/powerpoint/2010/main" val="1410905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78C67D-F938-A97B-BB4A-01945C9529B7}"/>
              </a:ext>
            </a:extLst>
          </p:cNvPr>
          <p:cNvSpPr/>
          <p:nvPr userDrawn="1"/>
        </p:nvSpPr>
        <p:spPr>
          <a:xfrm>
            <a:off x="0" y="370"/>
            <a:ext cx="12251961" cy="6502030"/>
          </a:xfrm>
          <a:prstGeom prst="rect">
            <a:avLst/>
          </a:prstGeom>
          <a:solidFill>
            <a:schemeClr val="accent6">
              <a:lumMod val="20000"/>
              <a:lumOff val="80000"/>
              <a:alpha val="602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6367A7-5594-348F-6BC9-E3DCF02AB520}"/>
              </a:ext>
            </a:extLst>
          </p:cNvPr>
          <p:cNvSpPr/>
          <p:nvPr userDrawn="1"/>
        </p:nvSpPr>
        <p:spPr>
          <a:xfrm>
            <a:off x="0" y="6502399"/>
            <a:ext cx="12192000" cy="3677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5E8C94F0-4D94-6294-D6FD-3C26BED60BC6}"/>
              </a:ext>
            </a:extLst>
          </p:cNvPr>
          <p:cNvSpPr txBox="1">
            <a:spLocks/>
          </p:cNvSpPr>
          <p:nvPr userDrawn="1"/>
        </p:nvSpPr>
        <p:spPr>
          <a:xfrm>
            <a:off x="117715" y="6599448"/>
            <a:ext cx="5895740" cy="1982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89ECE411-C889-024A-8431-799DBCBD8DC4}" type="slidenum">
              <a:rPr lang="en-US" sz="700" spc="20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‹#›</a:t>
            </a:fld>
            <a:r>
              <a:rPr lang="en-US" sz="700" spc="200" dirty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  |  ADVANCED CARDIAC THERAPIES IMPROVING OUTCOMES 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F5E23-646E-3451-30EE-82436FDBD2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55837" y="6589288"/>
            <a:ext cx="200849" cy="198241"/>
          </a:xfrm>
          <a:prstGeom prst="rect">
            <a:avLst/>
          </a:prstGeom>
        </p:spPr>
      </p:pic>
      <p:cxnSp>
        <p:nvCxnSpPr>
          <p:cNvPr id="4" name="Google Shape;48;p27">
            <a:extLst>
              <a:ext uri="{FF2B5EF4-FFF2-40B4-BE49-F238E27FC236}">
                <a16:creationId xmlns:a16="http://schemas.microsoft.com/office/drawing/2014/main" id="{2BB2395A-4B40-D613-E8EB-60E632691030}"/>
              </a:ext>
            </a:extLst>
          </p:cNvPr>
          <p:cNvCxnSpPr>
            <a:cxnSpLocks/>
          </p:cNvCxnSpPr>
          <p:nvPr userDrawn="1"/>
        </p:nvCxnSpPr>
        <p:spPr>
          <a:xfrm>
            <a:off x="5488122" y="674673"/>
            <a:ext cx="1209040" cy="0"/>
          </a:xfrm>
          <a:prstGeom prst="straightConnector1">
            <a:avLst/>
          </a:prstGeom>
          <a:noFill/>
          <a:ln w="19050" cap="flat" cmpd="sng">
            <a:solidFill>
              <a:srgbClr val="DFD74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409EB95-016E-91AC-A911-E14F24889171}"/>
              </a:ext>
            </a:extLst>
          </p:cNvPr>
          <p:cNvSpPr txBox="1"/>
          <p:nvPr userDrawn="1"/>
        </p:nvSpPr>
        <p:spPr>
          <a:xfrm>
            <a:off x="10213732" y="6611041"/>
            <a:ext cx="1506791" cy="131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lnSpc>
                <a:spcPct val="120000"/>
              </a:lnSpc>
            </a:pPr>
            <a:r>
              <a:rPr lang="en-US" sz="800" u="none" strike="noStrike" spc="5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actionlearningnetwork</a:t>
            </a:r>
            <a:r>
              <a:rPr lang="en-US" sz="800" u="none" strike="noStrike" spc="4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.org</a:t>
            </a:r>
          </a:p>
        </p:txBody>
      </p:sp>
    </p:spTree>
    <p:extLst>
      <p:ext uri="{BB962C8B-B14F-4D97-AF65-F5344CB8AC3E}">
        <p14:creationId xmlns:p14="http://schemas.microsoft.com/office/powerpoint/2010/main" val="1267939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1398C58-19EB-80AD-0812-83B72D721953}"/>
              </a:ext>
            </a:extLst>
          </p:cNvPr>
          <p:cNvSpPr/>
          <p:nvPr userDrawn="1"/>
        </p:nvSpPr>
        <p:spPr>
          <a:xfrm>
            <a:off x="0" y="370"/>
            <a:ext cx="12251961" cy="6502030"/>
          </a:xfrm>
          <a:prstGeom prst="rect">
            <a:avLst/>
          </a:prstGeom>
          <a:solidFill>
            <a:schemeClr val="accent6">
              <a:lumMod val="20000"/>
              <a:lumOff val="80000"/>
              <a:alpha val="6074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E28761-2BB5-D87C-91F1-7BB95F869AE5}"/>
              </a:ext>
            </a:extLst>
          </p:cNvPr>
          <p:cNvSpPr/>
          <p:nvPr userDrawn="1"/>
        </p:nvSpPr>
        <p:spPr>
          <a:xfrm>
            <a:off x="0" y="6502399"/>
            <a:ext cx="12192000" cy="3677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155A82F-E6E8-2863-13A0-0C1EDF91F902}"/>
              </a:ext>
            </a:extLst>
          </p:cNvPr>
          <p:cNvSpPr txBox="1">
            <a:spLocks/>
          </p:cNvSpPr>
          <p:nvPr userDrawn="1"/>
        </p:nvSpPr>
        <p:spPr>
          <a:xfrm>
            <a:off x="117715" y="6599448"/>
            <a:ext cx="5895740" cy="1982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89ECE411-C889-024A-8431-799DBCBD8DC4}" type="slidenum">
              <a:rPr lang="en-US" sz="700" spc="20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‹#›</a:t>
            </a:fld>
            <a:r>
              <a:rPr lang="en-US" sz="700" spc="200" dirty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  |  ADVANCED CARDIAC THERAPIES IMPROVING OUTCOMES NETWORK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5866CB-51F0-E536-FCA5-C7EDE8BDA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55837" y="6589288"/>
            <a:ext cx="200849" cy="198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708E2F-B1C9-1E86-4540-177B0E35A5C9}"/>
              </a:ext>
            </a:extLst>
          </p:cNvPr>
          <p:cNvSpPr txBox="1"/>
          <p:nvPr userDrawn="1"/>
        </p:nvSpPr>
        <p:spPr>
          <a:xfrm>
            <a:off x="10213732" y="6611041"/>
            <a:ext cx="1506791" cy="131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lnSpc>
                <a:spcPct val="120000"/>
              </a:lnSpc>
            </a:pPr>
            <a:r>
              <a:rPr lang="en-US" sz="800" u="none" strike="noStrike" spc="5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actionlearningnetwork</a:t>
            </a:r>
            <a:r>
              <a:rPr lang="en-US" sz="800" u="none" strike="noStrike" spc="4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.org</a:t>
            </a:r>
          </a:p>
        </p:txBody>
      </p:sp>
    </p:spTree>
    <p:extLst>
      <p:ext uri="{BB962C8B-B14F-4D97-AF65-F5344CB8AC3E}">
        <p14:creationId xmlns:p14="http://schemas.microsoft.com/office/powerpoint/2010/main" val="829533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 3" preserve="1" userDrawn="1">
  <p:cSld name="2_Slide 3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BD64D6E-3CE3-A461-4F1D-AB53B5C78330}"/>
              </a:ext>
            </a:extLst>
          </p:cNvPr>
          <p:cNvSpPr/>
          <p:nvPr userDrawn="1"/>
        </p:nvSpPr>
        <p:spPr>
          <a:xfrm>
            <a:off x="0" y="6502399"/>
            <a:ext cx="12192000" cy="3677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F7BF3B9-8B2C-DDB8-FBD4-5C9C330B875A}"/>
              </a:ext>
            </a:extLst>
          </p:cNvPr>
          <p:cNvSpPr txBox="1">
            <a:spLocks/>
          </p:cNvSpPr>
          <p:nvPr userDrawn="1"/>
        </p:nvSpPr>
        <p:spPr>
          <a:xfrm>
            <a:off x="117715" y="6599448"/>
            <a:ext cx="5895740" cy="1982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89ECE411-C889-024A-8431-799DBCBD8DC4}" type="slidenum">
              <a:rPr lang="en-US" sz="700" spc="20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‹#›</a:t>
            </a:fld>
            <a:r>
              <a:rPr lang="en-US" sz="700" spc="200" dirty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  |  ADVANCED CARDIAC THERAPIES IMPROVING OUTCOMES NETWORK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859484-EA0C-C1BB-CC69-DFC7BC323C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55837" y="6589288"/>
            <a:ext cx="200849" cy="198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7B958F-C748-4156-246F-B407BEA4B7F6}"/>
              </a:ext>
            </a:extLst>
          </p:cNvPr>
          <p:cNvSpPr txBox="1"/>
          <p:nvPr userDrawn="1"/>
        </p:nvSpPr>
        <p:spPr>
          <a:xfrm>
            <a:off x="10213732" y="6611041"/>
            <a:ext cx="1506791" cy="131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lnSpc>
                <a:spcPct val="120000"/>
              </a:lnSpc>
            </a:pPr>
            <a:r>
              <a:rPr lang="en-US" sz="800" u="none" strike="noStrike" spc="5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actionlearningnetwork</a:t>
            </a:r>
            <a:r>
              <a:rPr lang="en-US" sz="800" u="none" strike="noStrike" spc="4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.org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3881F4-CA4D-BF51-8C78-F0F4810262BD}"/>
              </a:ext>
            </a:extLst>
          </p:cNvPr>
          <p:cNvSpPr/>
          <p:nvPr userDrawn="1"/>
        </p:nvSpPr>
        <p:spPr>
          <a:xfrm>
            <a:off x="6096000" y="0"/>
            <a:ext cx="6096000" cy="64922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Google Shape;48;p27">
            <a:extLst>
              <a:ext uri="{FF2B5EF4-FFF2-40B4-BE49-F238E27FC236}">
                <a16:creationId xmlns:a16="http://schemas.microsoft.com/office/drawing/2014/main" id="{11EA01F7-42F7-17DC-B190-5B9F6D6099F2}"/>
              </a:ext>
            </a:extLst>
          </p:cNvPr>
          <p:cNvCxnSpPr>
            <a:cxnSpLocks/>
          </p:cNvCxnSpPr>
          <p:nvPr userDrawn="1"/>
        </p:nvCxnSpPr>
        <p:spPr>
          <a:xfrm>
            <a:off x="2408616" y="674673"/>
            <a:ext cx="1209040" cy="0"/>
          </a:xfrm>
          <a:prstGeom prst="straightConnector1">
            <a:avLst/>
          </a:prstGeom>
          <a:noFill/>
          <a:ln w="19050" cap="flat" cmpd="sng">
            <a:solidFill>
              <a:srgbClr val="DFD74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574721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 3" preserve="1" userDrawn="1">
  <p:cSld name="2_Slide 3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BD64D6E-3CE3-A461-4F1D-AB53B5C78330}"/>
              </a:ext>
            </a:extLst>
          </p:cNvPr>
          <p:cNvSpPr/>
          <p:nvPr userDrawn="1"/>
        </p:nvSpPr>
        <p:spPr>
          <a:xfrm>
            <a:off x="0" y="6502399"/>
            <a:ext cx="12192000" cy="3677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F7BF3B9-8B2C-DDB8-FBD4-5C9C330B875A}"/>
              </a:ext>
            </a:extLst>
          </p:cNvPr>
          <p:cNvSpPr txBox="1">
            <a:spLocks/>
          </p:cNvSpPr>
          <p:nvPr userDrawn="1"/>
        </p:nvSpPr>
        <p:spPr>
          <a:xfrm>
            <a:off x="117715" y="6599448"/>
            <a:ext cx="5895740" cy="1982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89ECE411-C889-024A-8431-799DBCBD8DC4}" type="slidenum">
              <a:rPr lang="en-US" sz="700" spc="20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‹#›</a:t>
            </a:fld>
            <a:r>
              <a:rPr lang="en-US" sz="700" spc="200" dirty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  |  ADVANCED CARDIAC THERAPIES IMPROVING OUTCOMES NETWORK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859484-EA0C-C1BB-CC69-DFC7BC323C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55837" y="6589288"/>
            <a:ext cx="200849" cy="198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7B958F-C748-4156-246F-B407BEA4B7F6}"/>
              </a:ext>
            </a:extLst>
          </p:cNvPr>
          <p:cNvSpPr txBox="1"/>
          <p:nvPr userDrawn="1"/>
        </p:nvSpPr>
        <p:spPr>
          <a:xfrm>
            <a:off x="10213732" y="6611041"/>
            <a:ext cx="1506791" cy="131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lnSpc>
                <a:spcPct val="120000"/>
              </a:lnSpc>
            </a:pPr>
            <a:r>
              <a:rPr lang="en-US" sz="800" u="none" strike="noStrike" spc="5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actionlearningnetwork</a:t>
            </a:r>
            <a:r>
              <a:rPr lang="en-US" sz="800" u="none" strike="noStrike" spc="4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.org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3881F4-CA4D-BF51-8C78-F0F4810262BD}"/>
              </a:ext>
            </a:extLst>
          </p:cNvPr>
          <p:cNvSpPr/>
          <p:nvPr userDrawn="1"/>
        </p:nvSpPr>
        <p:spPr>
          <a:xfrm>
            <a:off x="6096000" y="0"/>
            <a:ext cx="6096000" cy="64922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Google Shape;48;p27">
            <a:extLst>
              <a:ext uri="{FF2B5EF4-FFF2-40B4-BE49-F238E27FC236}">
                <a16:creationId xmlns:a16="http://schemas.microsoft.com/office/drawing/2014/main" id="{11EA01F7-42F7-17DC-B190-5B9F6D6099F2}"/>
              </a:ext>
            </a:extLst>
          </p:cNvPr>
          <p:cNvCxnSpPr>
            <a:cxnSpLocks/>
          </p:cNvCxnSpPr>
          <p:nvPr userDrawn="1"/>
        </p:nvCxnSpPr>
        <p:spPr>
          <a:xfrm>
            <a:off x="2408616" y="674673"/>
            <a:ext cx="1209040" cy="0"/>
          </a:xfrm>
          <a:prstGeom prst="straightConnector1">
            <a:avLst/>
          </a:prstGeom>
          <a:noFill/>
          <a:ln w="19050" cap="flat" cmpd="sng">
            <a:solidFill>
              <a:srgbClr val="DFD74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2B4FDD2-FB37-A54B-7E64-7DA63C26152F}"/>
              </a:ext>
            </a:extLst>
          </p:cNvPr>
          <p:cNvSpPr/>
          <p:nvPr userDrawn="1"/>
        </p:nvSpPr>
        <p:spPr>
          <a:xfrm>
            <a:off x="5786" y="1725436"/>
            <a:ext cx="6090214" cy="4793439"/>
          </a:xfrm>
          <a:prstGeom prst="rect">
            <a:avLst/>
          </a:prstGeom>
          <a:solidFill>
            <a:schemeClr val="accent6">
              <a:lumMod val="20000"/>
              <a:lumOff val="80000"/>
              <a:alpha val="354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01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4" preserve="1" userDrawn="1">
  <p:cSld name="1_Comparison 4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48AE4E-D1B7-E75C-F4D8-7F86B7C78F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" t="4161" r="247" b="-27"/>
          <a:stretch/>
        </p:blipFill>
        <p:spPr>
          <a:xfrm>
            <a:off x="0" y="0"/>
            <a:ext cx="12192000" cy="6611041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8AB1D7-C60F-E8C2-A8B8-4DA8329EE960}"/>
              </a:ext>
            </a:extLst>
          </p:cNvPr>
          <p:cNvSpPr/>
          <p:nvPr userDrawn="1"/>
        </p:nvSpPr>
        <p:spPr>
          <a:xfrm>
            <a:off x="0" y="6502399"/>
            <a:ext cx="12192000" cy="3677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A58374-989B-7E1F-4E30-FC704319E55E}"/>
              </a:ext>
            </a:extLst>
          </p:cNvPr>
          <p:cNvCxnSpPr>
            <a:cxnSpLocks/>
          </p:cNvCxnSpPr>
          <p:nvPr userDrawn="1"/>
        </p:nvCxnSpPr>
        <p:spPr>
          <a:xfrm>
            <a:off x="0" y="6501660"/>
            <a:ext cx="12188952" cy="0"/>
          </a:xfrm>
          <a:prstGeom prst="line">
            <a:avLst/>
          </a:prstGeom>
          <a:ln w="222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2">
            <a:extLst>
              <a:ext uri="{FF2B5EF4-FFF2-40B4-BE49-F238E27FC236}">
                <a16:creationId xmlns:a16="http://schemas.microsoft.com/office/drawing/2014/main" id="{DE186B10-30A4-38B3-7A51-1AE9DB9DDCCA}"/>
              </a:ext>
            </a:extLst>
          </p:cNvPr>
          <p:cNvSpPr txBox="1">
            <a:spLocks/>
          </p:cNvSpPr>
          <p:nvPr userDrawn="1"/>
        </p:nvSpPr>
        <p:spPr>
          <a:xfrm>
            <a:off x="117715" y="6599448"/>
            <a:ext cx="5895740" cy="1982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89ECE411-C889-024A-8431-799DBCBD8DC4}" type="slidenum">
              <a:rPr lang="en-US" sz="700" spc="20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‹#›</a:t>
            </a:fld>
            <a:r>
              <a:rPr lang="en-US" sz="700" spc="200" dirty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  |  ADVANCED CARDIAC THERAPIES IMPROVING OUTCOMES NETWORK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1ABC56-46B4-E02F-FF7E-292173416F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855837" y="6589288"/>
            <a:ext cx="200849" cy="1982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C4029E-1D18-83F4-B549-11CF45D98D28}"/>
              </a:ext>
            </a:extLst>
          </p:cNvPr>
          <p:cNvSpPr txBox="1"/>
          <p:nvPr userDrawn="1"/>
        </p:nvSpPr>
        <p:spPr>
          <a:xfrm>
            <a:off x="10213732" y="6611041"/>
            <a:ext cx="1506791" cy="131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lnSpc>
                <a:spcPct val="120000"/>
              </a:lnSpc>
            </a:pPr>
            <a:r>
              <a:rPr lang="en-US" sz="800" u="none" strike="noStrike" spc="5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actionlearningnetwork</a:t>
            </a:r>
            <a:r>
              <a:rPr lang="en-US" sz="800" u="none" strike="noStrike" spc="4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.org</a:t>
            </a:r>
          </a:p>
        </p:txBody>
      </p:sp>
    </p:spTree>
    <p:extLst>
      <p:ext uri="{BB962C8B-B14F-4D97-AF65-F5344CB8AC3E}">
        <p14:creationId xmlns:p14="http://schemas.microsoft.com/office/powerpoint/2010/main" val="1149026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4" preserve="1" userDrawn="1">
  <p:cSld name="1_Comparison 4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BCC834F-7E92-B49E-809B-73104F2DA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8354"/>
          <a:stretch/>
        </p:blipFill>
        <p:spPr>
          <a:xfrm>
            <a:off x="3048" y="0"/>
            <a:ext cx="12188952" cy="5600702"/>
          </a:xfrm>
          <a:prstGeom prst="rect">
            <a:avLst/>
          </a:prstGeom>
        </p:spPr>
      </p:pic>
      <p:cxnSp>
        <p:nvCxnSpPr>
          <p:cNvPr id="4" name="Google Shape;48;p27">
            <a:extLst>
              <a:ext uri="{FF2B5EF4-FFF2-40B4-BE49-F238E27FC236}">
                <a16:creationId xmlns:a16="http://schemas.microsoft.com/office/drawing/2014/main" id="{79703BDE-839A-AD6A-7F5D-502788B62DE8}"/>
              </a:ext>
            </a:extLst>
          </p:cNvPr>
          <p:cNvCxnSpPr>
            <a:cxnSpLocks/>
          </p:cNvCxnSpPr>
          <p:nvPr userDrawn="1"/>
        </p:nvCxnSpPr>
        <p:spPr>
          <a:xfrm>
            <a:off x="0" y="5600701"/>
            <a:ext cx="12192000" cy="0"/>
          </a:xfrm>
          <a:prstGeom prst="straightConnector1">
            <a:avLst/>
          </a:prstGeom>
          <a:noFill/>
          <a:ln w="50800" cap="flat" cmpd="sng">
            <a:solidFill>
              <a:srgbClr val="DFD74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94FCA2E-18E3-2A06-3ED1-1D1ECB6BD2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76065" y="5963600"/>
            <a:ext cx="1614055" cy="457316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3049282-1F4F-7362-FE3D-F74DA7F27E02}"/>
              </a:ext>
            </a:extLst>
          </p:cNvPr>
          <p:cNvCxnSpPr>
            <a:cxnSpLocks/>
          </p:cNvCxnSpPr>
          <p:nvPr userDrawn="1"/>
        </p:nvCxnSpPr>
        <p:spPr>
          <a:xfrm>
            <a:off x="6095999" y="5963600"/>
            <a:ext cx="0" cy="566928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117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8A7517-883C-1D7D-543A-F3E2982226D7}"/>
              </a:ext>
            </a:extLst>
          </p:cNvPr>
          <p:cNvSpPr/>
          <p:nvPr userDrawn="1"/>
        </p:nvSpPr>
        <p:spPr>
          <a:xfrm>
            <a:off x="5786" y="1725436"/>
            <a:ext cx="12192000" cy="4793439"/>
          </a:xfrm>
          <a:prstGeom prst="rect">
            <a:avLst/>
          </a:prstGeom>
          <a:solidFill>
            <a:schemeClr val="accent6">
              <a:lumMod val="20000"/>
              <a:lumOff val="80000"/>
              <a:alpha val="354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Google Shape;48;p27">
            <a:extLst>
              <a:ext uri="{FF2B5EF4-FFF2-40B4-BE49-F238E27FC236}">
                <a16:creationId xmlns:a16="http://schemas.microsoft.com/office/drawing/2014/main" id="{30A475D4-C150-0074-B17D-9904EC74C369}"/>
              </a:ext>
            </a:extLst>
          </p:cNvPr>
          <p:cNvCxnSpPr>
            <a:cxnSpLocks/>
          </p:cNvCxnSpPr>
          <p:nvPr userDrawn="1"/>
        </p:nvCxnSpPr>
        <p:spPr>
          <a:xfrm>
            <a:off x="5488122" y="674673"/>
            <a:ext cx="1209040" cy="0"/>
          </a:xfrm>
          <a:prstGeom prst="straightConnector1">
            <a:avLst/>
          </a:prstGeom>
          <a:noFill/>
          <a:ln w="19050" cap="flat" cmpd="sng">
            <a:solidFill>
              <a:srgbClr val="DFD74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2334B18-6E00-676C-1CF8-94A6BA277376}"/>
              </a:ext>
            </a:extLst>
          </p:cNvPr>
          <p:cNvSpPr/>
          <p:nvPr userDrawn="1"/>
        </p:nvSpPr>
        <p:spPr>
          <a:xfrm>
            <a:off x="0" y="6502399"/>
            <a:ext cx="12192000" cy="3677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BBCE0B5-DDCA-1884-2194-44C40E1C70FB}"/>
              </a:ext>
            </a:extLst>
          </p:cNvPr>
          <p:cNvSpPr txBox="1">
            <a:spLocks/>
          </p:cNvSpPr>
          <p:nvPr userDrawn="1"/>
        </p:nvSpPr>
        <p:spPr>
          <a:xfrm>
            <a:off x="117715" y="6599448"/>
            <a:ext cx="5895740" cy="1982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89ECE411-C889-024A-8431-799DBCBD8DC4}" type="slidenum">
              <a:rPr lang="en-US" sz="700" spc="20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‹#›</a:t>
            </a:fld>
            <a:r>
              <a:rPr lang="en-US" sz="700" spc="200" dirty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  |  ADVANCED CARDIAC THERAPIES IMPROVING OUTCOMES NETWORK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A3BCD3-E619-BEA4-F017-67351564CD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55837" y="6589288"/>
            <a:ext cx="200849" cy="1982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97FE30-1D64-445F-8524-4AC24FE36D66}"/>
              </a:ext>
            </a:extLst>
          </p:cNvPr>
          <p:cNvSpPr txBox="1"/>
          <p:nvPr userDrawn="1"/>
        </p:nvSpPr>
        <p:spPr>
          <a:xfrm>
            <a:off x="10213732" y="6611041"/>
            <a:ext cx="1506791" cy="131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lnSpc>
                <a:spcPct val="120000"/>
              </a:lnSpc>
            </a:pPr>
            <a:r>
              <a:rPr lang="en-US" sz="800" u="none" strike="noStrike" spc="5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actionlearningnetwork</a:t>
            </a:r>
            <a:r>
              <a:rPr lang="en-US" sz="800" u="none" strike="noStrike" spc="4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.org</a:t>
            </a:r>
          </a:p>
        </p:txBody>
      </p:sp>
    </p:spTree>
    <p:extLst>
      <p:ext uri="{BB962C8B-B14F-4D97-AF65-F5344CB8AC3E}">
        <p14:creationId xmlns:p14="http://schemas.microsoft.com/office/powerpoint/2010/main" val="322951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296" userDrawn="1">
          <p15:clr>
            <a:srgbClr val="FBAE40"/>
          </p15:clr>
        </p15:guide>
        <p15:guide id="4" pos="38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8A7517-883C-1D7D-543A-F3E2982226D7}"/>
              </a:ext>
            </a:extLst>
          </p:cNvPr>
          <p:cNvSpPr/>
          <p:nvPr userDrawn="1"/>
        </p:nvSpPr>
        <p:spPr>
          <a:xfrm>
            <a:off x="5786" y="2047243"/>
            <a:ext cx="12192000" cy="4471632"/>
          </a:xfrm>
          <a:prstGeom prst="rect">
            <a:avLst/>
          </a:prstGeom>
          <a:solidFill>
            <a:schemeClr val="accent6">
              <a:lumMod val="20000"/>
              <a:lumOff val="80000"/>
              <a:alpha val="354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Google Shape;48;p27">
            <a:extLst>
              <a:ext uri="{FF2B5EF4-FFF2-40B4-BE49-F238E27FC236}">
                <a16:creationId xmlns:a16="http://schemas.microsoft.com/office/drawing/2014/main" id="{30A475D4-C150-0074-B17D-9904EC74C369}"/>
              </a:ext>
            </a:extLst>
          </p:cNvPr>
          <p:cNvCxnSpPr>
            <a:cxnSpLocks/>
          </p:cNvCxnSpPr>
          <p:nvPr userDrawn="1"/>
        </p:nvCxnSpPr>
        <p:spPr>
          <a:xfrm>
            <a:off x="5488122" y="674673"/>
            <a:ext cx="1209040" cy="0"/>
          </a:xfrm>
          <a:prstGeom prst="straightConnector1">
            <a:avLst/>
          </a:prstGeom>
          <a:noFill/>
          <a:ln w="19050" cap="flat" cmpd="sng">
            <a:solidFill>
              <a:srgbClr val="DFD74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2334B18-6E00-676C-1CF8-94A6BA277376}"/>
              </a:ext>
            </a:extLst>
          </p:cNvPr>
          <p:cNvSpPr/>
          <p:nvPr userDrawn="1"/>
        </p:nvSpPr>
        <p:spPr>
          <a:xfrm>
            <a:off x="0" y="6502399"/>
            <a:ext cx="12192000" cy="3677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A3BCD3-E619-BEA4-F017-67351564CD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55837" y="6589288"/>
            <a:ext cx="200849" cy="1982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97FE30-1D64-445F-8524-4AC24FE36D66}"/>
              </a:ext>
            </a:extLst>
          </p:cNvPr>
          <p:cNvSpPr txBox="1"/>
          <p:nvPr userDrawn="1"/>
        </p:nvSpPr>
        <p:spPr>
          <a:xfrm>
            <a:off x="10213732" y="6611041"/>
            <a:ext cx="1506791" cy="131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lnSpc>
                <a:spcPct val="120000"/>
              </a:lnSpc>
            </a:pPr>
            <a:r>
              <a:rPr lang="en-US" sz="800" u="none" strike="noStrike" spc="5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actionlearningnetwork</a:t>
            </a:r>
            <a:r>
              <a:rPr lang="en-US" sz="800" u="none" strike="noStrike" spc="4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.org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C997651-A119-6695-D458-C518DD3F88B1}"/>
              </a:ext>
            </a:extLst>
          </p:cNvPr>
          <p:cNvSpPr txBox="1">
            <a:spLocks/>
          </p:cNvSpPr>
          <p:nvPr userDrawn="1"/>
        </p:nvSpPr>
        <p:spPr>
          <a:xfrm>
            <a:off x="117715" y="6599448"/>
            <a:ext cx="5895740" cy="1982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89ECE411-C889-024A-8431-799DBCBD8DC4}" type="slidenum">
              <a:rPr lang="en-US" sz="700" spc="20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‹#›</a:t>
            </a:fld>
            <a:r>
              <a:rPr lang="en-US" sz="700" spc="200" dirty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  |  ADVANCED CARDIAC THERAPIES IMPROVING OUTCOMES NETWORK</a:t>
            </a:r>
          </a:p>
        </p:txBody>
      </p:sp>
    </p:spTree>
    <p:extLst>
      <p:ext uri="{BB962C8B-B14F-4D97-AF65-F5344CB8AC3E}">
        <p14:creationId xmlns:p14="http://schemas.microsoft.com/office/powerpoint/2010/main" val="2638370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296" userDrawn="1">
          <p15:clr>
            <a:srgbClr val="FBAE40"/>
          </p15:clr>
        </p15:guide>
        <p15:guide id="4" pos="38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8A7517-883C-1D7D-543A-F3E2982226D7}"/>
              </a:ext>
            </a:extLst>
          </p:cNvPr>
          <p:cNvSpPr/>
          <p:nvPr userDrawn="1"/>
        </p:nvSpPr>
        <p:spPr>
          <a:xfrm>
            <a:off x="0" y="1717044"/>
            <a:ext cx="12192000" cy="4831731"/>
          </a:xfrm>
          <a:prstGeom prst="rect">
            <a:avLst/>
          </a:prstGeom>
          <a:solidFill>
            <a:schemeClr val="accent6">
              <a:lumMod val="20000"/>
              <a:lumOff val="80000"/>
              <a:alpha val="3515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EE60FB-34D1-11FE-714F-DB5E451573A0}"/>
              </a:ext>
            </a:extLst>
          </p:cNvPr>
          <p:cNvSpPr/>
          <p:nvPr userDrawn="1"/>
        </p:nvSpPr>
        <p:spPr>
          <a:xfrm>
            <a:off x="0" y="6502399"/>
            <a:ext cx="12192000" cy="3677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CCBD73-921E-628E-66A0-FFD9101D2F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55837" y="6589288"/>
            <a:ext cx="200849" cy="1982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D8E8EB-0921-53E6-DCD8-BA90054A9E1D}"/>
              </a:ext>
            </a:extLst>
          </p:cNvPr>
          <p:cNvSpPr txBox="1"/>
          <p:nvPr userDrawn="1"/>
        </p:nvSpPr>
        <p:spPr>
          <a:xfrm>
            <a:off x="10213732" y="6611041"/>
            <a:ext cx="1506791" cy="131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lnSpc>
                <a:spcPct val="120000"/>
              </a:lnSpc>
            </a:pPr>
            <a:r>
              <a:rPr lang="en-US" sz="800" u="none" strike="noStrike" spc="5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actionlearningnetwork</a:t>
            </a:r>
            <a:r>
              <a:rPr lang="en-US" sz="800" u="none" strike="noStrike" spc="4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.org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D9CFF36-71C0-783B-0975-6B61D165C7DD}"/>
              </a:ext>
            </a:extLst>
          </p:cNvPr>
          <p:cNvSpPr txBox="1">
            <a:spLocks/>
          </p:cNvSpPr>
          <p:nvPr userDrawn="1"/>
        </p:nvSpPr>
        <p:spPr>
          <a:xfrm>
            <a:off x="117715" y="6599448"/>
            <a:ext cx="5895740" cy="1982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89ECE411-C889-024A-8431-799DBCBD8DC4}" type="slidenum">
              <a:rPr lang="en-US" sz="700" spc="20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‹#›</a:t>
            </a:fld>
            <a:r>
              <a:rPr lang="en-US" sz="700" spc="200" dirty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  |  ADVANCED CARDIAC THERAPIES IMPROVING OUTCOMES NETWORK</a:t>
            </a:r>
          </a:p>
        </p:txBody>
      </p:sp>
    </p:spTree>
    <p:extLst>
      <p:ext uri="{BB962C8B-B14F-4D97-AF65-F5344CB8AC3E}">
        <p14:creationId xmlns:p14="http://schemas.microsoft.com/office/powerpoint/2010/main" val="1557034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296" userDrawn="1">
          <p15:clr>
            <a:srgbClr val="FBAE40"/>
          </p15:clr>
        </p15:guide>
        <p15:guide id="4" pos="38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4" preserve="1" userDrawn="1">
  <p:cSld name="1_Comparison 4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9F4298-C492-D271-6899-0E6D5DA39093}"/>
              </a:ext>
            </a:extLst>
          </p:cNvPr>
          <p:cNvSpPr/>
          <p:nvPr userDrawn="1"/>
        </p:nvSpPr>
        <p:spPr>
          <a:xfrm>
            <a:off x="0" y="369"/>
            <a:ext cx="12251961" cy="68576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Google Shape;48;p27">
            <a:extLst>
              <a:ext uri="{FF2B5EF4-FFF2-40B4-BE49-F238E27FC236}">
                <a16:creationId xmlns:a16="http://schemas.microsoft.com/office/drawing/2014/main" id="{79703BDE-839A-AD6A-7F5D-502788B62DE8}"/>
              </a:ext>
            </a:extLst>
          </p:cNvPr>
          <p:cNvCxnSpPr>
            <a:cxnSpLocks/>
          </p:cNvCxnSpPr>
          <p:nvPr userDrawn="1"/>
        </p:nvCxnSpPr>
        <p:spPr>
          <a:xfrm>
            <a:off x="5488122" y="674673"/>
            <a:ext cx="1209040" cy="0"/>
          </a:xfrm>
          <a:prstGeom prst="straightConnector1">
            <a:avLst/>
          </a:prstGeom>
          <a:noFill/>
          <a:ln w="19050" cap="flat" cmpd="sng">
            <a:solidFill>
              <a:srgbClr val="DFD74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A58374-989B-7E1F-4E30-FC704319E55E}"/>
              </a:ext>
            </a:extLst>
          </p:cNvPr>
          <p:cNvCxnSpPr>
            <a:cxnSpLocks/>
          </p:cNvCxnSpPr>
          <p:nvPr userDrawn="1"/>
        </p:nvCxnSpPr>
        <p:spPr>
          <a:xfrm>
            <a:off x="0" y="6501660"/>
            <a:ext cx="12251961" cy="0"/>
          </a:xfrm>
          <a:prstGeom prst="line">
            <a:avLst/>
          </a:prstGeom>
          <a:ln w="222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2">
            <a:extLst>
              <a:ext uri="{FF2B5EF4-FFF2-40B4-BE49-F238E27FC236}">
                <a16:creationId xmlns:a16="http://schemas.microsoft.com/office/drawing/2014/main" id="{AE19B294-FA9C-CA89-45C0-C8F6D8FF00E6}"/>
              </a:ext>
            </a:extLst>
          </p:cNvPr>
          <p:cNvSpPr txBox="1">
            <a:spLocks/>
          </p:cNvSpPr>
          <p:nvPr userDrawn="1"/>
        </p:nvSpPr>
        <p:spPr>
          <a:xfrm>
            <a:off x="117715" y="6599448"/>
            <a:ext cx="5895740" cy="1982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89ECE411-C889-024A-8431-799DBCBD8DC4}" type="slidenum">
              <a:rPr lang="en-US" sz="700" spc="20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‹#›</a:t>
            </a:fld>
            <a:r>
              <a:rPr lang="en-US" sz="700" spc="200" dirty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  |  ADVANCED CARDIAC THERAPES IMPROVING OUTCOMES NETWORK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F5FCB3-5ABF-832C-55C0-37D3E05C9E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55837" y="6589288"/>
            <a:ext cx="200849" cy="1982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2034AE-AA5B-3E5F-6C2A-4CE2CC6E20A9}"/>
              </a:ext>
            </a:extLst>
          </p:cNvPr>
          <p:cNvSpPr txBox="1"/>
          <p:nvPr userDrawn="1"/>
        </p:nvSpPr>
        <p:spPr>
          <a:xfrm>
            <a:off x="10213732" y="6611041"/>
            <a:ext cx="1506791" cy="131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lnSpc>
                <a:spcPct val="120000"/>
              </a:lnSpc>
            </a:pPr>
            <a:r>
              <a:rPr lang="en-US" sz="800" u="none" strike="noStrike" spc="5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actionlearningnetwork</a:t>
            </a:r>
            <a:r>
              <a:rPr lang="en-US" sz="800" u="none" strike="noStrike" spc="4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.org</a:t>
            </a:r>
          </a:p>
        </p:txBody>
      </p:sp>
    </p:spTree>
    <p:extLst>
      <p:ext uri="{BB962C8B-B14F-4D97-AF65-F5344CB8AC3E}">
        <p14:creationId xmlns:p14="http://schemas.microsoft.com/office/powerpoint/2010/main" val="492116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4" preserve="1" userDrawn="1">
  <p:cSld name="1_Comparison 4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9F4298-C492-D271-6899-0E6D5DA39093}"/>
              </a:ext>
            </a:extLst>
          </p:cNvPr>
          <p:cNvSpPr/>
          <p:nvPr userDrawn="1"/>
        </p:nvSpPr>
        <p:spPr>
          <a:xfrm>
            <a:off x="0" y="369"/>
            <a:ext cx="12251961" cy="68576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A58374-989B-7E1F-4E30-FC704319E55E}"/>
              </a:ext>
            </a:extLst>
          </p:cNvPr>
          <p:cNvCxnSpPr>
            <a:cxnSpLocks/>
          </p:cNvCxnSpPr>
          <p:nvPr userDrawn="1"/>
        </p:nvCxnSpPr>
        <p:spPr>
          <a:xfrm>
            <a:off x="0" y="6501660"/>
            <a:ext cx="12251961" cy="0"/>
          </a:xfrm>
          <a:prstGeom prst="line">
            <a:avLst/>
          </a:prstGeom>
          <a:ln w="222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2">
            <a:extLst>
              <a:ext uri="{FF2B5EF4-FFF2-40B4-BE49-F238E27FC236}">
                <a16:creationId xmlns:a16="http://schemas.microsoft.com/office/drawing/2014/main" id="{DE186B10-30A4-38B3-7A51-1AE9DB9DDCCA}"/>
              </a:ext>
            </a:extLst>
          </p:cNvPr>
          <p:cNvSpPr txBox="1">
            <a:spLocks/>
          </p:cNvSpPr>
          <p:nvPr userDrawn="1"/>
        </p:nvSpPr>
        <p:spPr>
          <a:xfrm>
            <a:off x="117715" y="6599448"/>
            <a:ext cx="5895740" cy="1982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89ECE411-C889-024A-8431-799DBCBD8DC4}" type="slidenum">
              <a:rPr lang="en-US" sz="700" spc="20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‹#›</a:t>
            </a:fld>
            <a:r>
              <a:rPr lang="en-US" sz="700" spc="200" dirty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  |  ADVANCED CARDIAC THERAPIES IMPROVING OUTCOMES NETWORK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1ABC56-46B4-E02F-FF7E-292173416F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55837" y="6589288"/>
            <a:ext cx="200849" cy="1982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C4029E-1D18-83F4-B549-11CF45D98D28}"/>
              </a:ext>
            </a:extLst>
          </p:cNvPr>
          <p:cNvSpPr txBox="1"/>
          <p:nvPr userDrawn="1"/>
        </p:nvSpPr>
        <p:spPr>
          <a:xfrm>
            <a:off x="10213732" y="6611041"/>
            <a:ext cx="1506791" cy="131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lnSpc>
                <a:spcPct val="120000"/>
              </a:lnSpc>
            </a:pPr>
            <a:r>
              <a:rPr lang="en-US" sz="800" u="none" strike="noStrike" spc="5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actionlearningnetwork</a:t>
            </a:r>
            <a:r>
              <a:rPr lang="en-US" sz="800" u="none" strike="noStrike" spc="4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.org</a:t>
            </a:r>
          </a:p>
        </p:txBody>
      </p:sp>
    </p:spTree>
    <p:extLst>
      <p:ext uri="{BB962C8B-B14F-4D97-AF65-F5344CB8AC3E}">
        <p14:creationId xmlns:p14="http://schemas.microsoft.com/office/powerpoint/2010/main" val="3055719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4" preserve="1" userDrawn="1">
  <p:cSld name="1_Comparison 4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A90FE6-FC71-47E3-3174-D92B06B4D6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26"/>
          <a:stretch/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cxnSp>
        <p:nvCxnSpPr>
          <p:cNvPr id="4" name="Google Shape;48;p27">
            <a:extLst>
              <a:ext uri="{FF2B5EF4-FFF2-40B4-BE49-F238E27FC236}">
                <a16:creationId xmlns:a16="http://schemas.microsoft.com/office/drawing/2014/main" id="{79703BDE-839A-AD6A-7F5D-502788B62DE8}"/>
              </a:ext>
            </a:extLst>
          </p:cNvPr>
          <p:cNvCxnSpPr>
            <a:cxnSpLocks/>
          </p:cNvCxnSpPr>
          <p:nvPr userDrawn="1"/>
        </p:nvCxnSpPr>
        <p:spPr>
          <a:xfrm>
            <a:off x="5488122" y="674673"/>
            <a:ext cx="1209040" cy="0"/>
          </a:xfrm>
          <a:prstGeom prst="straightConnector1">
            <a:avLst/>
          </a:prstGeom>
          <a:noFill/>
          <a:ln w="19050" cap="flat" cmpd="sng">
            <a:solidFill>
              <a:srgbClr val="DFD74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7D56FB2-D52D-7D9D-C7EF-2A8F16164C0C}"/>
              </a:ext>
            </a:extLst>
          </p:cNvPr>
          <p:cNvSpPr/>
          <p:nvPr userDrawn="1"/>
        </p:nvSpPr>
        <p:spPr>
          <a:xfrm>
            <a:off x="0" y="6502399"/>
            <a:ext cx="12192000" cy="3677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B2EE65E-F0B3-E179-14B7-DBAE1B266618}"/>
              </a:ext>
            </a:extLst>
          </p:cNvPr>
          <p:cNvSpPr txBox="1">
            <a:spLocks/>
          </p:cNvSpPr>
          <p:nvPr userDrawn="1"/>
        </p:nvSpPr>
        <p:spPr>
          <a:xfrm>
            <a:off x="117715" y="6599448"/>
            <a:ext cx="5895740" cy="1982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89ECE411-C889-024A-8431-799DBCBD8DC4}" type="slidenum">
              <a:rPr lang="en-US" sz="700" spc="20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‹#›</a:t>
            </a:fld>
            <a:r>
              <a:rPr lang="en-US" sz="700" spc="200" dirty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  |  ADVANCED CARDIAC THERAPIES IMPROVING OUTCOMES NETWORK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957050-B909-1C8F-7813-FBBE0AFCD6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855837" y="6589288"/>
            <a:ext cx="200849" cy="1982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ACB365-C619-EAF5-F818-7112E3411672}"/>
              </a:ext>
            </a:extLst>
          </p:cNvPr>
          <p:cNvSpPr txBox="1"/>
          <p:nvPr userDrawn="1"/>
        </p:nvSpPr>
        <p:spPr>
          <a:xfrm>
            <a:off x="10213732" y="6611041"/>
            <a:ext cx="1506791" cy="131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lnSpc>
                <a:spcPct val="120000"/>
              </a:lnSpc>
            </a:pPr>
            <a:r>
              <a:rPr lang="en-US" sz="800" u="none" strike="noStrike" spc="5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actionlearningnetwork</a:t>
            </a:r>
            <a:r>
              <a:rPr lang="en-US" sz="800" u="none" strike="noStrike" spc="4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.org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E1A237-675F-7EA1-FFAB-8D272ECD2312}"/>
              </a:ext>
            </a:extLst>
          </p:cNvPr>
          <p:cNvCxnSpPr>
            <a:cxnSpLocks/>
          </p:cNvCxnSpPr>
          <p:nvPr userDrawn="1"/>
        </p:nvCxnSpPr>
        <p:spPr>
          <a:xfrm>
            <a:off x="0" y="6501660"/>
            <a:ext cx="12188952" cy="0"/>
          </a:xfrm>
          <a:prstGeom prst="line">
            <a:avLst/>
          </a:prstGeom>
          <a:ln w="222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498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4" preserve="1" userDrawn="1">
  <p:cSld name="1_Comparison 4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CC2A16-8909-705A-3F04-57A73F0009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26"/>
          <a:stretch/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8AB1D7-C60F-E8C2-A8B8-4DA8329EE960}"/>
              </a:ext>
            </a:extLst>
          </p:cNvPr>
          <p:cNvSpPr/>
          <p:nvPr userDrawn="1"/>
        </p:nvSpPr>
        <p:spPr>
          <a:xfrm>
            <a:off x="0" y="6502399"/>
            <a:ext cx="12192000" cy="3677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A58374-989B-7E1F-4E30-FC704319E55E}"/>
              </a:ext>
            </a:extLst>
          </p:cNvPr>
          <p:cNvCxnSpPr>
            <a:cxnSpLocks/>
          </p:cNvCxnSpPr>
          <p:nvPr userDrawn="1"/>
        </p:nvCxnSpPr>
        <p:spPr>
          <a:xfrm>
            <a:off x="0" y="6501660"/>
            <a:ext cx="12188952" cy="0"/>
          </a:xfrm>
          <a:prstGeom prst="line">
            <a:avLst/>
          </a:prstGeom>
          <a:ln w="222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2">
            <a:extLst>
              <a:ext uri="{FF2B5EF4-FFF2-40B4-BE49-F238E27FC236}">
                <a16:creationId xmlns:a16="http://schemas.microsoft.com/office/drawing/2014/main" id="{DE186B10-30A4-38B3-7A51-1AE9DB9DDCCA}"/>
              </a:ext>
            </a:extLst>
          </p:cNvPr>
          <p:cNvSpPr txBox="1">
            <a:spLocks/>
          </p:cNvSpPr>
          <p:nvPr userDrawn="1"/>
        </p:nvSpPr>
        <p:spPr>
          <a:xfrm>
            <a:off x="117715" y="6599448"/>
            <a:ext cx="5895740" cy="1982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fld id="{89ECE411-C889-024A-8431-799DBCBD8DC4}" type="slidenum">
              <a:rPr lang="en-US" sz="700" spc="20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‹#›</a:t>
            </a:fld>
            <a:r>
              <a:rPr lang="en-US" sz="700" spc="200" dirty="0">
                <a:solidFill>
                  <a:schemeClr val="accent6">
                    <a:lumMod val="40000"/>
                    <a:lumOff val="60000"/>
                  </a:schemeClr>
                </a:solidFill>
                <a:latin typeface="Ubuntu Light" panose="020B0304030602030204" pitchFamily="34" charset="0"/>
              </a:rPr>
              <a:t>  |  ADVANCED CARDIAC THERAPIES IMPROVING OUTCOMES NETWORK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1ABC56-46B4-E02F-FF7E-292173416F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855837" y="6589288"/>
            <a:ext cx="200849" cy="1982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C4029E-1D18-83F4-B549-11CF45D98D28}"/>
              </a:ext>
            </a:extLst>
          </p:cNvPr>
          <p:cNvSpPr txBox="1"/>
          <p:nvPr userDrawn="1"/>
        </p:nvSpPr>
        <p:spPr>
          <a:xfrm>
            <a:off x="10213732" y="6611041"/>
            <a:ext cx="1506791" cy="131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lnSpc>
                <a:spcPct val="120000"/>
              </a:lnSpc>
            </a:pPr>
            <a:r>
              <a:rPr lang="en-US" sz="800" u="none" strike="noStrike" spc="5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actionlearningnetwork</a:t>
            </a:r>
            <a:r>
              <a:rPr lang="en-US" sz="800" u="none" strike="noStrike" spc="40" baseline="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Ubuntu Light" panose="020B0304030602030204" pitchFamily="34" charset="0"/>
              </a:rPr>
              <a:t>.org</a:t>
            </a:r>
          </a:p>
        </p:txBody>
      </p:sp>
    </p:spTree>
    <p:extLst>
      <p:ext uri="{BB962C8B-B14F-4D97-AF65-F5344CB8AC3E}">
        <p14:creationId xmlns:p14="http://schemas.microsoft.com/office/powerpoint/2010/main" val="1324189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57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29" r:id="rId2"/>
    <p:sldLayoutId id="2147483662" r:id="rId3"/>
    <p:sldLayoutId id="2147483710" r:id="rId4"/>
    <p:sldLayoutId id="2147483696" r:id="rId5"/>
    <p:sldLayoutId id="2147483694" r:id="rId6"/>
    <p:sldLayoutId id="2147483704" r:id="rId7"/>
    <p:sldLayoutId id="2147483706" r:id="rId8"/>
    <p:sldLayoutId id="2147483707" r:id="rId9"/>
    <p:sldLayoutId id="2147483681" r:id="rId10"/>
    <p:sldLayoutId id="2147483689" r:id="rId11"/>
    <p:sldLayoutId id="2147483708" r:id="rId12"/>
    <p:sldLayoutId id="2147483709" r:id="rId13"/>
    <p:sldLayoutId id="2147483711" r:id="rId14"/>
    <p:sldLayoutId id="2147483712" r:id="rId15"/>
    <p:sldLayoutId id="2147483730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chemeClr val="bg1">
              <a:lumMod val="50000"/>
            </a:schemeClr>
          </a:solidFill>
          <a:latin typeface="Verdana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bg1">
              <a:lumMod val="50000"/>
            </a:schemeClr>
          </a:solidFill>
          <a:latin typeface="Verdana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bg1">
              <a:lumMod val="50000"/>
            </a:schemeClr>
          </a:solidFill>
          <a:latin typeface="Verdana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>
              <a:lumMod val="50000"/>
            </a:schemeClr>
          </a:solidFill>
          <a:latin typeface="Verdana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bg1">
              <a:lumMod val="50000"/>
            </a:schemeClr>
          </a:solidFill>
          <a:latin typeface="Verdana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emf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emf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10" Type="http://schemas.openxmlformats.org/officeDocument/2006/relationships/image" Target="../media/image55.png"/><Relationship Id="rId4" Type="http://schemas.openxmlformats.org/officeDocument/2006/relationships/image" Target="../media/image49.jpg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emf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emf"/><Relationship Id="rId4" Type="http://schemas.openxmlformats.org/officeDocument/2006/relationships/hyperlink" Target="https://myactioneducation.org/fontan-surveillance/" TargetMode="External"/><Relationship Id="rId9" Type="http://schemas.openxmlformats.org/officeDocument/2006/relationships/image" Target="../media/image7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A42E808-CC25-AF32-8FD5-8423ADF1F127}"/>
              </a:ext>
            </a:extLst>
          </p:cNvPr>
          <p:cNvSpPr txBox="1">
            <a:spLocks/>
          </p:cNvSpPr>
          <p:nvPr/>
        </p:nvSpPr>
        <p:spPr>
          <a:xfrm>
            <a:off x="164123" y="3786726"/>
            <a:ext cx="12191999" cy="4922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/>
              <a:buNone/>
            </a:pPr>
            <a:r>
              <a:rPr lang="en-US" sz="2000" dirty="0">
                <a:solidFill>
                  <a:schemeClr val="accent2"/>
                </a:solidFill>
                <a:latin typeface="Ubuntu" panose="020B0504030602030204" pitchFamily="34" charset="0"/>
              </a:rPr>
              <a:t>An ACTION Network Initiative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A6A5A3D-8E8F-061A-4F85-F91A9BCBC7C8}"/>
              </a:ext>
            </a:extLst>
          </p:cNvPr>
          <p:cNvSpPr txBox="1">
            <a:spLocks/>
          </p:cNvSpPr>
          <p:nvPr/>
        </p:nvSpPr>
        <p:spPr>
          <a:xfrm>
            <a:off x="3677335" y="4278959"/>
            <a:ext cx="4837329" cy="438917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 baseline="0">
                <a:solidFill>
                  <a:schemeClr val="bg1"/>
                </a:solidFill>
                <a:latin typeface="Ubuntu" panose="020B0504030602030204" pitchFamily="34" charset="0"/>
                <a:ea typeface="Ubuntu" panose="020B0504030602030204" pitchFamily="34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accent1"/>
                </a:solidFill>
              </a:rPr>
              <a:t>Insert your name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B27C2F9-FC5E-6CEF-0CBB-55B89B759668}"/>
              </a:ext>
            </a:extLst>
          </p:cNvPr>
          <p:cNvSpPr txBox="1">
            <a:spLocks/>
          </p:cNvSpPr>
          <p:nvPr/>
        </p:nvSpPr>
        <p:spPr>
          <a:xfrm>
            <a:off x="1868260" y="1075765"/>
            <a:ext cx="8455479" cy="25568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/>
              <a:buNone/>
            </a:pPr>
            <a:r>
              <a:rPr lang="en-US" sz="4400" dirty="0">
                <a:solidFill>
                  <a:schemeClr val="bg1"/>
                </a:solidFill>
                <a:latin typeface="Ubuntu" panose="020B0504030602030204" pitchFamily="34" charset="0"/>
              </a:rPr>
              <a:t>Update on Advanced Therapeutic Options for Fontan Patients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2AC098-9161-66ED-A4A2-73A1BE672D97}"/>
              </a:ext>
            </a:extLst>
          </p:cNvPr>
          <p:cNvSpPr txBox="1"/>
          <p:nvPr/>
        </p:nvSpPr>
        <p:spPr>
          <a:xfrm>
            <a:off x="6587252" y="5943601"/>
            <a:ext cx="2043953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Delete and Insert your logo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7502E3-F2C8-4AF5-FCC3-A9F0468963F2}"/>
              </a:ext>
            </a:extLst>
          </p:cNvPr>
          <p:cNvCxnSpPr>
            <a:cxnSpLocks/>
          </p:cNvCxnSpPr>
          <p:nvPr/>
        </p:nvCxnSpPr>
        <p:spPr>
          <a:xfrm>
            <a:off x="12191999" y="9189720"/>
            <a:ext cx="0" cy="683388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106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BC469FB-DF89-0E99-1664-BF0598E311F9}"/>
              </a:ext>
            </a:extLst>
          </p:cNvPr>
          <p:cNvSpPr txBox="1">
            <a:spLocks/>
          </p:cNvSpPr>
          <p:nvPr/>
        </p:nvSpPr>
        <p:spPr>
          <a:xfrm>
            <a:off x="1214389" y="-24283"/>
            <a:ext cx="9763222" cy="2279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Ubuntu" panose="020B0504030602030204" pitchFamily="34" charset="0"/>
              </a:rPr>
              <a:t>Failed Fontan Physiology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D78906-0F8B-0121-A02A-64041C25A49F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2"/>
                </a:solidFill>
                <a:latin typeface="Ubuntu" panose="020B0504030602030204" pitchFamily="34" charset="0"/>
              </a:rPr>
              <a:t>Fontan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4A43D7-2F77-583F-4EF4-A6058BF5A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686" y="1893253"/>
            <a:ext cx="1484528" cy="42856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2C5FD9-4F82-A89E-FEC1-7AC5DC53680B}"/>
              </a:ext>
            </a:extLst>
          </p:cNvPr>
          <p:cNvSpPr txBox="1"/>
          <p:nvPr/>
        </p:nvSpPr>
        <p:spPr>
          <a:xfrm>
            <a:off x="3001889" y="2913723"/>
            <a:ext cx="1027816" cy="461665"/>
          </a:xfrm>
          <a:prstGeom prst="rect">
            <a:avLst/>
          </a:prstGeom>
          <a:noFill/>
        </p:spPr>
        <p:txBody>
          <a:bodyPr wrap="square" lIns="91440" tIns="91440" rIns="91440" bIns="91440" rtlCol="0" anchor="ctr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Ubuntu Light" panose="020B0304030602030204" pitchFamily="34" charset="0"/>
              </a:rPr>
              <a:t>PB</a:t>
            </a:r>
            <a:endParaRPr lang="en-US" dirty="0">
              <a:solidFill>
                <a:srgbClr val="FF0000"/>
              </a:solidFill>
              <a:latin typeface="Ubuntu Light" panose="020B0304030602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137B93-640B-2E9B-FB1D-831D3A05DA43}"/>
              </a:ext>
            </a:extLst>
          </p:cNvPr>
          <p:cNvSpPr txBox="1"/>
          <p:nvPr/>
        </p:nvSpPr>
        <p:spPr>
          <a:xfrm>
            <a:off x="1377142" y="4378853"/>
            <a:ext cx="2304863" cy="1015663"/>
          </a:xfrm>
          <a:prstGeom prst="rect">
            <a:avLst/>
          </a:prstGeom>
          <a:noFill/>
        </p:spPr>
        <p:txBody>
          <a:bodyPr wrap="square" lIns="91440" tIns="91440" rIns="91440" bIns="91440" rtlCol="0" anchor="ctr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Ubuntu Light" panose="020B0304030602030204" pitchFamily="34" charset="0"/>
              </a:rPr>
              <a:t>Impaired renal function due to capsular restraint</a:t>
            </a:r>
            <a:endParaRPr lang="en-US" dirty="0">
              <a:solidFill>
                <a:srgbClr val="FF0000"/>
              </a:solidFill>
              <a:latin typeface="Ubuntu Light" panose="020B0304030602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2077AE-0E89-9757-2840-A742D1FD1F4A}"/>
              </a:ext>
            </a:extLst>
          </p:cNvPr>
          <p:cNvSpPr txBox="1"/>
          <p:nvPr/>
        </p:nvSpPr>
        <p:spPr>
          <a:xfrm>
            <a:off x="6333027" y="4035095"/>
            <a:ext cx="974755" cy="461665"/>
          </a:xfrm>
          <a:prstGeom prst="rect">
            <a:avLst/>
          </a:prstGeom>
          <a:noFill/>
        </p:spPr>
        <p:txBody>
          <a:bodyPr wrap="square" lIns="91440" tIns="91440" rIns="91440" bIns="91440" rtlCol="0" anchor="ctr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Ubuntu Light" panose="020B0304030602030204" pitchFamily="34" charset="0"/>
              </a:rPr>
              <a:t>Ascites</a:t>
            </a:r>
            <a:endParaRPr lang="en-US" dirty="0">
              <a:solidFill>
                <a:srgbClr val="FF0000"/>
              </a:solidFill>
              <a:latin typeface="Ubuntu Light" panose="020B0304030602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060ABF-D823-1A40-7068-798894E91BEA}"/>
              </a:ext>
            </a:extLst>
          </p:cNvPr>
          <p:cNvSpPr txBox="1"/>
          <p:nvPr/>
        </p:nvSpPr>
        <p:spPr>
          <a:xfrm>
            <a:off x="6300989" y="5005803"/>
            <a:ext cx="780283" cy="461665"/>
          </a:xfrm>
          <a:prstGeom prst="rect">
            <a:avLst/>
          </a:prstGeom>
          <a:noFill/>
        </p:spPr>
        <p:txBody>
          <a:bodyPr wrap="square" lIns="91440" tIns="91440" rIns="91440" bIns="91440" rtlCol="0" anchor="ctr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Ubuntu Light" panose="020B0304030602030204" pitchFamily="34" charset="0"/>
              </a:rPr>
              <a:t>PLE</a:t>
            </a:r>
            <a:endParaRPr lang="en-US" dirty="0">
              <a:solidFill>
                <a:srgbClr val="FF0000"/>
              </a:solidFill>
              <a:latin typeface="Ubuntu Light" panose="020B03040306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10D4B0-1754-8CBC-F332-C85A39235923}"/>
              </a:ext>
            </a:extLst>
          </p:cNvPr>
          <p:cNvSpPr txBox="1"/>
          <p:nvPr/>
        </p:nvSpPr>
        <p:spPr>
          <a:xfrm>
            <a:off x="8079342" y="2875003"/>
            <a:ext cx="2397263" cy="1107996"/>
          </a:xfrm>
          <a:prstGeom prst="rect">
            <a:avLst/>
          </a:prstGeom>
          <a:solidFill>
            <a:schemeClr val="accent6"/>
          </a:solidFill>
        </p:spPr>
        <p:txBody>
          <a:bodyPr wrap="square" lIns="182880" tIns="274320" rIns="182880" bIns="274320" rtlCol="0" anchor="ctr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Ubuntu" panose="020B0504030602030204" pitchFamily="34" charset="0"/>
              </a:rPr>
              <a:t>Lymphatic Dysregulation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6C71D1-7978-E201-BE9C-E5C34C484B7E}"/>
              </a:ext>
            </a:extLst>
          </p:cNvPr>
          <p:cNvSpPr txBox="1"/>
          <p:nvPr/>
        </p:nvSpPr>
        <p:spPr>
          <a:xfrm>
            <a:off x="7585579" y="4242259"/>
            <a:ext cx="1598848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91440" rIns="91440" bIns="91440" rtlCol="0" anchor="ctr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Ubuntu Light" panose="020B0304030602030204" pitchFamily="34" charset="0"/>
              </a:rPr>
              <a:t>Impaired thoracic duct drainage</a:t>
            </a:r>
            <a:endParaRPr lang="en-US" dirty="0">
              <a:solidFill>
                <a:srgbClr val="FF0000"/>
              </a:solidFill>
              <a:latin typeface="Ubuntu Light" panose="020B03040306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DD707B-AECC-ED31-3623-16E311A8F676}"/>
              </a:ext>
            </a:extLst>
          </p:cNvPr>
          <p:cNvSpPr txBox="1"/>
          <p:nvPr/>
        </p:nvSpPr>
        <p:spPr>
          <a:xfrm>
            <a:off x="9371533" y="4237317"/>
            <a:ext cx="1659909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91440" rIns="91440" bIns="91440" rtlCol="0" anchor="ctr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Ubuntu Light" panose="020B0304030602030204" pitchFamily="34" charset="0"/>
              </a:rPr>
              <a:t>Increased lymph production</a:t>
            </a:r>
            <a:endParaRPr lang="en-US" dirty="0">
              <a:solidFill>
                <a:srgbClr val="FF0000"/>
              </a:solidFill>
              <a:latin typeface="Ubuntu Light" panose="020B0304030602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1DC8EB-A91A-7A96-D58F-7E22C8016B50}"/>
              </a:ext>
            </a:extLst>
          </p:cNvPr>
          <p:cNvCxnSpPr>
            <a:cxnSpLocks/>
          </p:cNvCxnSpPr>
          <p:nvPr/>
        </p:nvCxnSpPr>
        <p:spPr>
          <a:xfrm flipH="1">
            <a:off x="3537437" y="4151830"/>
            <a:ext cx="1377463" cy="450650"/>
          </a:xfrm>
          <a:prstGeom prst="line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83E3FC-6720-4F43-3C21-73C47BE3112B}"/>
              </a:ext>
            </a:extLst>
          </p:cNvPr>
          <p:cNvCxnSpPr>
            <a:cxnSpLocks/>
          </p:cNvCxnSpPr>
          <p:nvPr/>
        </p:nvCxnSpPr>
        <p:spPr>
          <a:xfrm flipH="1" flipV="1">
            <a:off x="3741402" y="3205605"/>
            <a:ext cx="1258923" cy="178782"/>
          </a:xfrm>
          <a:prstGeom prst="line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54D71F-F172-41BB-9697-CBF24FA5AAD8}"/>
              </a:ext>
            </a:extLst>
          </p:cNvPr>
          <p:cNvCxnSpPr>
            <a:cxnSpLocks/>
          </p:cNvCxnSpPr>
          <p:nvPr/>
        </p:nvCxnSpPr>
        <p:spPr>
          <a:xfrm flipH="1" flipV="1">
            <a:off x="5227969" y="4183800"/>
            <a:ext cx="1073020" cy="942394"/>
          </a:xfrm>
          <a:prstGeom prst="line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AF16C7-EEA7-40DA-2C12-D0FCBC1CC338}"/>
              </a:ext>
            </a:extLst>
          </p:cNvPr>
          <p:cNvCxnSpPr>
            <a:cxnSpLocks/>
          </p:cNvCxnSpPr>
          <p:nvPr/>
        </p:nvCxnSpPr>
        <p:spPr>
          <a:xfrm flipH="1" flipV="1">
            <a:off x="5227969" y="3873580"/>
            <a:ext cx="1122226" cy="392347"/>
          </a:xfrm>
          <a:prstGeom prst="line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FD38CD3-DD87-0DE6-2DE7-E641B0771C2D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5932214" y="3429000"/>
            <a:ext cx="2147128" cy="1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43778CA-077E-F93E-5CC5-659A6A831E2C}"/>
              </a:ext>
            </a:extLst>
          </p:cNvPr>
          <p:cNvCxnSpPr>
            <a:cxnSpLocks/>
          </p:cNvCxnSpPr>
          <p:nvPr/>
        </p:nvCxnSpPr>
        <p:spPr>
          <a:xfrm>
            <a:off x="8634181" y="3830071"/>
            <a:ext cx="0" cy="412188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1C72178-D125-75E3-ADE0-3ACC79C75CD1}"/>
              </a:ext>
            </a:extLst>
          </p:cNvPr>
          <p:cNvCxnSpPr>
            <a:cxnSpLocks/>
          </p:cNvCxnSpPr>
          <p:nvPr/>
        </p:nvCxnSpPr>
        <p:spPr>
          <a:xfrm>
            <a:off x="9918771" y="3830071"/>
            <a:ext cx="0" cy="412188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814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FF4465D-4F20-401E-9D29-AF5E56D52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478" y="2041686"/>
            <a:ext cx="1012872" cy="3795487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8BC469FB-DF89-0E99-1664-BF0598E311F9}"/>
              </a:ext>
            </a:extLst>
          </p:cNvPr>
          <p:cNvSpPr txBox="1">
            <a:spLocks/>
          </p:cNvSpPr>
          <p:nvPr/>
        </p:nvSpPr>
        <p:spPr>
          <a:xfrm>
            <a:off x="1214389" y="-24283"/>
            <a:ext cx="9763222" cy="2279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Ubuntu" panose="020B0504030602030204" pitchFamily="34" charset="0"/>
              </a:rPr>
              <a:t>Multi-organ Consequences of Fontan Physiology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D78906-0F8B-0121-A02A-64041C25A49F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2"/>
                </a:solidFill>
                <a:latin typeface="Ubuntu" panose="020B0504030602030204" pitchFamily="34" charset="0"/>
              </a:rPr>
              <a:t>Fontan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85F79B-E9BE-8AD9-0AE2-280FCE27D0E2}"/>
              </a:ext>
            </a:extLst>
          </p:cNvPr>
          <p:cNvSpPr txBox="1"/>
          <p:nvPr/>
        </p:nvSpPr>
        <p:spPr>
          <a:xfrm>
            <a:off x="3790023" y="6314421"/>
            <a:ext cx="55439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latin typeface="Ubuntu" panose="020B0504030602030204" pitchFamily="34" charset="0"/>
              </a:rPr>
              <a:t>International Journal of Cardiology Congenital Heart Disease 8 (2022) 100358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6EDE33-8244-1D7A-6AB5-95A60C412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239" y="3694883"/>
            <a:ext cx="658818" cy="9694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C80385-0EE8-004A-6C21-8134A14E2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063" y="4770956"/>
            <a:ext cx="1301689" cy="14682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638447-5105-1395-D7E4-C20451BBB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600000">
            <a:off x="7525051" y="2770647"/>
            <a:ext cx="431800" cy="1092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38D862-809E-B1CF-ECB7-CB337C65E5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50"/>
          <a:stretch/>
        </p:blipFill>
        <p:spPr>
          <a:xfrm>
            <a:off x="3521469" y="3173232"/>
            <a:ext cx="1255481" cy="11589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8C41C9-B9F2-3A13-A7D8-82F506CB4E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207" t="-820" r="34746" b="76993"/>
          <a:stretch/>
        </p:blipFill>
        <p:spPr>
          <a:xfrm>
            <a:off x="4589902" y="1997047"/>
            <a:ext cx="815863" cy="7357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934346-79F6-54ED-C9D7-E0523A794E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0766" y="4670880"/>
            <a:ext cx="1008477" cy="12192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02C023-CEF3-7FB7-15BD-999DE163E92B}"/>
              </a:ext>
            </a:extLst>
          </p:cNvPr>
          <p:cNvSpPr txBox="1"/>
          <p:nvPr/>
        </p:nvSpPr>
        <p:spPr>
          <a:xfrm>
            <a:off x="913328" y="5228061"/>
            <a:ext cx="3016532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Ubuntu Light" panose="020B0304030602030204" pitchFamily="34" charset="0"/>
              </a:rPr>
              <a:t>Protein losing enteropathy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3EFEC3-5584-8E32-1E38-18123EC3FB9E}"/>
              </a:ext>
            </a:extLst>
          </p:cNvPr>
          <p:cNvSpPr txBox="1"/>
          <p:nvPr/>
        </p:nvSpPr>
        <p:spPr>
          <a:xfrm>
            <a:off x="387105" y="3291876"/>
            <a:ext cx="3016532" cy="133882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Ubuntu Light" panose="020B0304030602030204" pitchFamily="34" charset="0"/>
              </a:rPr>
              <a:t>Pulmonary vascular disease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latin typeface="Ubuntu Light" panose="020B0304030602030204" pitchFamily="34" charset="0"/>
              </a:rPr>
              <a:t>Sleep-disordered breathing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latin typeface="Ubuntu Light" panose="020B0304030602030204" pitchFamily="34" charset="0"/>
              </a:rPr>
              <a:t>Restrictive lung disease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latin typeface="Ubuntu Light" panose="020B0304030602030204" pitchFamily="34" charset="0"/>
              </a:rPr>
              <a:t>Plastic bronchitis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9D2074-6996-79C2-25C4-DF3312738567}"/>
              </a:ext>
            </a:extLst>
          </p:cNvPr>
          <p:cNvSpPr txBox="1"/>
          <p:nvPr/>
        </p:nvSpPr>
        <p:spPr>
          <a:xfrm>
            <a:off x="1810320" y="1867993"/>
            <a:ext cx="3016532" cy="9848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Ubuntu Light" panose="020B0304030602030204" pitchFamily="34" charset="0"/>
              </a:rPr>
              <a:t>Endocrinopathies: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latin typeface="Ubuntu Light" panose="020B0304030602030204" pitchFamily="34" charset="0"/>
              </a:rPr>
              <a:t>Glycemic abnormalities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latin typeface="Ubuntu Light" panose="020B0304030602030204" pitchFamily="34" charset="0"/>
              </a:rPr>
              <a:t>Thyroid disorders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463076-805C-139B-227E-182E5DE520E2}"/>
              </a:ext>
            </a:extLst>
          </p:cNvPr>
          <p:cNvSpPr txBox="1"/>
          <p:nvPr/>
        </p:nvSpPr>
        <p:spPr>
          <a:xfrm>
            <a:off x="7738291" y="1935839"/>
            <a:ext cx="2885009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Ubuntu Light" panose="020B0304030602030204" pitchFamily="34" charset="0"/>
              </a:rPr>
              <a:t>Neurocognitive changes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A41989-A9D3-F224-D7F6-066875F1149F}"/>
              </a:ext>
            </a:extLst>
          </p:cNvPr>
          <p:cNvSpPr txBox="1"/>
          <p:nvPr/>
        </p:nvSpPr>
        <p:spPr>
          <a:xfrm>
            <a:off x="8509332" y="2593051"/>
            <a:ext cx="3359637" cy="9848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Ubuntu Light" panose="020B0304030602030204" pitchFamily="34" charset="0"/>
              </a:rPr>
              <a:t>Hematological abnormalities: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latin typeface="Ubuntu Light" panose="020B0304030602030204" pitchFamily="34" charset="0"/>
              </a:rPr>
              <a:t>Thromboembolic complications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latin typeface="Ubuntu Light" panose="020B0304030602030204" pitchFamily="34" charset="0"/>
              </a:rPr>
              <a:t>Secondary erythrocytosis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603829-7336-AD06-AF4B-71951CF3E84B}"/>
              </a:ext>
            </a:extLst>
          </p:cNvPr>
          <p:cNvSpPr txBox="1"/>
          <p:nvPr/>
        </p:nvSpPr>
        <p:spPr>
          <a:xfrm>
            <a:off x="8509332" y="4109879"/>
            <a:ext cx="2979932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Ubuntu Light" panose="020B0304030602030204" pitchFamily="34" charset="0"/>
              </a:rPr>
              <a:t>Kidney abnormalities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98450A-45C1-9B47-2BD3-B33955F75D5D}"/>
              </a:ext>
            </a:extLst>
          </p:cNvPr>
          <p:cNvSpPr txBox="1"/>
          <p:nvPr/>
        </p:nvSpPr>
        <p:spPr>
          <a:xfrm>
            <a:off x="7351588" y="5091940"/>
            <a:ext cx="3103291" cy="98488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Ubuntu Light" panose="020B0304030602030204" pitchFamily="34" charset="0"/>
              </a:rPr>
              <a:t>Pregnancy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latin typeface="Ubuntu Light" panose="020B0304030602030204" pitchFamily="34" charset="0"/>
              </a:rPr>
              <a:t>Contraception</a:t>
            </a:r>
          </a:p>
          <a:p>
            <a:pPr algn="ctr">
              <a:spcAft>
                <a:spcPts val="600"/>
              </a:spcAft>
            </a:pPr>
            <a:r>
              <a:rPr lang="en-US" dirty="0">
                <a:latin typeface="Ubuntu Light" panose="020B0304030602030204" pitchFamily="34" charset="0"/>
              </a:rPr>
              <a:t>Sexual dysfunction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8BE9158-6EB0-2DF5-419D-9DA68D1C3409}"/>
              </a:ext>
            </a:extLst>
          </p:cNvPr>
          <p:cNvSpPr/>
          <p:nvPr/>
        </p:nvSpPr>
        <p:spPr>
          <a:xfrm>
            <a:off x="5123924" y="1910142"/>
            <a:ext cx="1862063" cy="4284143"/>
          </a:xfrm>
          <a:prstGeom prst="ellipse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8E26C7-6DDD-191F-327B-6D91B17CE8C5}"/>
              </a:ext>
            </a:extLst>
          </p:cNvPr>
          <p:cNvSpPr txBox="1"/>
          <p:nvPr/>
        </p:nvSpPr>
        <p:spPr>
          <a:xfrm>
            <a:off x="5538623" y="3373111"/>
            <a:ext cx="10001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Ubuntu" panose="020B0504030602030204" pitchFamily="34" charset="0"/>
              </a:rPr>
              <a:t>Fontan Circulation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C6C40DE-00B9-BFBD-920B-051C5A6910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5794" y="1823151"/>
            <a:ext cx="1041898" cy="82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47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B43FBFDE-CB86-8EF7-40EF-431C168F7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689" y="2535756"/>
            <a:ext cx="1492624" cy="115339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120DED2-6324-7AFD-D71E-68881791E0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84827" y="2535756"/>
            <a:ext cx="1492624" cy="115339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C0F2153-3EC1-9896-E41F-D87A67580C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90965" y="2535756"/>
            <a:ext cx="1492624" cy="11533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E0E2BEF-674E-BD7F-3AE1-BE2B3879F2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97103" y="2535756"/>
            <a:ext cx="1492624" cy="11533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13685AE-5922-FCB5-E9C2-CDD4B47B8A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103240" y="2535756"/>
            <a:ext cx="1492624" cy="1153391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8BC469FB-DF89-0E99-1664-BF0598E311F9}"/>
              </a:ext>
            </a:extLst>
          </p:cNvPr>
          <p:cNvSpPr txBox="1">
            <a:spLocks/>
          </p:cNvSpPr>
          <p:nvPr/>
        </p:nvSpPr>
        <p:spPr>
          <a:xfrm>
            <a:off x="1214389" y="-24283"/>
            <a:ext cx="9763222" cy="2279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Ubuntu" panose="020B0504030602030204" pitchFamily="34" charset="0"/>
              </a:rPr>
              <a:t>Multi-organ Consequences of Fontan Physiology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D78906-0F8B-0121-A02A-64041C25A49F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2"/>
                </a:solidFill>
                <a:latin typeface="Ubuntu" panose="020B0504030602030204" pitchFamily="34" charset="0"/>
              </a:rPr>
              <a:t>Fontan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85F79B-E9BE-8AD9-0AE2-280FCE27D0E2}"/>
              </a:ext>
            </a:extLst>
          </p:cNvPr>
          <p:cNvSpPr txBox="1"/>
          <p:nvPr/>
        </p:nvSpPr>
        <p:spPr>
          <a:xfrm>
            <a:off x="609019" y="6124078"/>
            <a:ext cx="55439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Ubuntu" panose="020B0504030602030204" pitchFamily="34" charset="0"/>
              </a:rPr>
              <a:t>J Heart Lung Transplant 2014; 33: 170–177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764332-A726-8BFD-6573-42850BB865E2}"/>
              </a:ext>
            </a:extLst>
          </p:cNvPr>
          <p:cNvSpPr txBox="1"/>
          <p:nvPr/>
        </p:nvSpPr>
        <p:spPr>
          <a:xfrm>
            <a:off x="4912570" y="6124078"/>
            <a:ext cx="55439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Ubuntu" panose="020B0504030602030204" pitchFamily="34" charset="0"/>
              </a:rPr>
              <a:t>D’Angelo EC, et al. </a:t>
            </a:r>
            <a:r>
              <a:rPr lang="en-US" sz="1000" i="1" dirty="0">
                <a:latin typeface="Ubuntu" panose="020B0504030602030204" pitchFamily="34" charset="0"/>
              </a:rPr>
              <a:t>Heart 2022</a:t>
            </a:r>
            <a:r>
              <a:rPr lang="en-US" sz="1000" dirty="0">
                <a:latin typeface="Ubuntu" panose="020B0504030602030204" pitchFamily="34" charset="0"/>
              </a:rPr>
              <a:t>; </a:t>
            </a:r>
            <a:r>
              <a:rPr lang="en-US" sz="1000" b="1" dirty="0">
                <a:latin typeface="Ubuntu" panose="020B0504030602030204" pitchFamily="34" charset="0"/>
              </a:rPr>
              <a:t>108:</a:t>
            </a:r>
            <a:r>
              <a:rPr lang="en-US" sz="1000" dirty="0">
                <a:latin typeface="Ubuntu" panose="020B0504030602030204" pitchFamily="34" charset="0"/>
              </a:rPr>
              <a:t> 1822–1831. doi:10.1136/heartjnl-2022-321006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BECE29-2FAE-4B92-295F-FBE4F5C8E3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78" t="43928" r="966" b="6956"/>
          <a:stretch/>
        </p:blipFill>
        <p:spPr>
          <a:xfrm>
            <a:off x="7110618" y="4664081"/>
            <a:ext cx="4014005" cy="12372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A3BEF5-918D-DF93-EAF9-D32D1E4CFC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69" r="1474" b="55754"/>
          <a:stretch/>
        </p:blipFill>
        <p:spPr>
          <a:xfrm>
            <a:off x="2418216" y="4664081"/>
            <a:ext cx="4692402" cy="12372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281F3C-23F5-758A-955D-BB0DE620F455}"/>
              </a:ext>
            </a:extLst>
          </p:cNvPr>
          <p:cNvSpPr txBox="1"/>
          <p:nvPr/>
        </p:nvSpPr>
        <p:spPr>
          <a:xfrm>
            <a:off x="3515361" y="1957059"/>
            <a:ext cx="6877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Ubuntu" panose="020B0504030602030204" pitchFamily="34" charset="0"/>
              </a:rPr>
              <a:t>Fontan Associated Liver Disease (FALD)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F891CF-DE70-458D-942C-7AACF56FDDD7}"/>
              </a:ext>
            </a:extLst>
          </p:cNvPr>
          <p:cNvSpPr txBox="1"/>
          <p:nvPr/>
        </p:nvSpPr>
        <p:spPr>
          <a:xfrm>
            <a:off x="397803" y="2107941"/>
            <a:ext cx="331335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Ubuntu" panose="020B0504030602030204" pitchFamily="34" charset="0"/>
              </a:rPr>
              <a:t>Hemodynamic Changes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97CD77-D5AF-4D50-D53B-7BEF4CC60487}"/>
              </a:ext>
            </a:extLst>
          </p:cNvPr>
          <p:cNvSpPr txBox="1"/>
          <p:nvPr/>
        </p:nvSpPr>
        <p:spPr>
          <a:xfrm>
            <a:off x="1105231" y="4859347"/>
            <a:ext cx="131298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Ubuntu" panose="020B0504030602030204" pitchFamily="34" charset="0"/>
              </a:rPr>
              <a:t>Pathology of liver lesions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C78B00-3F19-0E5C-15B3-376D1CA635B8}"/>
              </a:ext>
            </a:extLst>
          </p:cNvPr>
          <p:cNvSpPr/>
          <p:nvPr/>
        </p:nvSpPr>
        <p:spPr>
          <a:xfrm>
            <a:off x="968196" y="4657789"/>
            <a:ext cx="10156427" cy="1243581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B211BF-5107-437C-1F55-DB63C29FA84E}"/>
              </a:ext>
            </a:extLst>
          </p:cNvPr>
          <p:cNvSpPr txBox="1"/>
          <p:nvPr/>
        </p:nvSpPr>
        <p:spPr>
          <a:xfrm>
            <a:off x="3405795" y="3530006"/>
            <a:ext cx="15081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Ubuntu Light" panose="020B0304030602030204" pitchFamily="34" charset="0"/>
              </a:rPr>
              <a:t>Tissue Injury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65D7B4-C1D2-1B51-5726-EA73473D5C67}"/>
              </a:ext>
            </a:extLst>
          </p:cNvPr>
          <p:cNvSpPr txBox="1"/>
          <p:nvPr/>
        </p:nvSpPr>
        <p:spPr>
          <a:xfrm>
            <a:off x="5034562" y="3530006"/>
            <a:ext cx="15490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Ubuntu Light" panose="020B0304030602030204" pitchFamily="34" charset="0"/>
              </a:rPr>
              <a:t>Inflammation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6D0088-71BF-3B45-BD1F-57AAC23C0A40}"/>
              </a:ext>
            </a:extLst>
          </p:cNvPr>
          <p:cNvSpPr txBox="1"/>
          <p:nvPr/>
        </p:nvSpPr>
        <p:spPr>
          <a:xfrm>
            <a:off x="6590736" y="3530006"/>
            <a:ext cx="16405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Ubuntu Light" panose="020B0304030602030204" pitchFamily="34" charset="0"/>
              </a:rPr>
              <a:t>Liver Fibrosis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C83FE8-8A02-5226-36A3-90209F762FD5}"/>
              </a:ext>
            </a:extLst>
          </p:cNvPr>
          <p:cNvSpPr txBox="1"/>
          <p:nvPr/>
        </p:nvSpPr>
        <p:spPr>
          <a:xfrm>
            <a:off x="8428648" y="3530006"/>
            <a:ext cx="131638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Ubuntu Light" panose="020B0304030602030204" pitchFamily="34" charset="0"/>
              </a:rPr>
              <a:t>Cirrhosis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BD332C-B1A0-9BB8-D05E-9A935F262955}"/>
              </a:ext>
            </a:extLst>
          </p:cNvPr>
          <p:cNvSpPr txBox="1"/>
          <p:nvPr/>
        </p:nvSpPr>
        <p:spPr>
          <a:xfrm>
            <a:off x="9926995" y="3530006"/>
            <a:ext cx="17623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Ubuntu Light" panose="020B0304030602030204" pitchFamily="34" charset="0"/>
              </a:rPr>
              <a:t>Hepatocellular Carcinoma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F6FE9A-CF87-A9DA-D5C1-0BA7B2917FEA}"/>
              </a:ext>
            </a:extLst>
          </p:cNvPr>
          <p:cNvCxnSpPr>
            <a:cxnSpLocks/>
          </p:cNvCxnSpPr>
          <p:nvPr/>
        </p:nvCxnSpPr>
        <p:spPr>
          <a:xfrm>
            <a:off x="4989369" y="3164773"/>
            <a:ext cx="277861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9061DDD-F6CA-CE8F-44C6-BFAC938FF3DD}"/>
              </a:ext>
            </a:extLst>
          </p:cNvPr>
          <p:cNvCxnSpPr>
            <a:cxnSpLocks/>
          </p:cNvCxnSpPr>
          <p:nvPr/>
        </p:nvCxnSpPr>
        <p:spPr>
          <a:xfrm>
            <a:off x="3184143" y="3164773"/>
            <a:ext cx="518355" cy="0"/>
          </a:xfrm>
          <a:prstGeom prst="straightConnector1">
            <a:avLst/>
          </a:prstGeom>
          <a:ln w="635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53D75F0-8A63-0F2A-D89F-1538EF5C758E}"/>
              </a:ext>
            </a:extLst>
          </p:cNvPr>
          <p:cNvSpPr txBox="1"/>
          <p:nvPr/>
        </p:nvSpPr>
        <p:spPr>
          <a:xfrm>
            <a:off x="335690" y="2448555"/>
            <a:ext cx="2791696" cy="1846659"/>
          </a:xfrm>
          <a:prstGeom prst="rect">
            <a:avLst/>
          </a:prstGeom>
          <a:noFill/>
          <a:ln w="25400">
            <a:noFill/>
          </a:ln>
        </p:spPr>
        <p:txBody>
          <a:bodyPr wrap="square" lIns="91440" tIns="91440" rIns="91440" bIns="91440" numCol="2" rtlCol="0" anchor="ctr" anchorCtr="0">
            <a:spAutoFit/>
          </a:bodyPr>
          <a:lstStyle/>
          <a:p>
            <a:pPr marL="117475" indent="-1063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Ubuntu" panose="020B0504030602030204" pitchFamily="34" charset="0"/>
              </a:rPr>
              <a:t>↑ CVP</a:t>
            </a:r>
          </a:p>
          <a:p>
            <a:pPr marL="117475" indent="-1063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Ubuntu" panose="020B0504030602030204" pitchFamily="34" charset="0"/>
              </a:rPr>
              <a:t>Hypoxia</a:t>
            </a:r>
          </a:p>
          <a:p>
            <a:pPr marL="117475" indent="-1063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Ubuntu" panose="020B0504030602030204" pitchFamily="34" charset="0"/>
              </a:rPr>
              <a:t>Lymphatics</a:t>
            </a:r>
          </a:p>
          <a:p>
            <a:pPr marL="117475" indent="-1063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Ubuntu" panose="020B0504030602030204" pitchFamily="34" charset="0"/>
              </a:rPr>
              <a:t>Sinusoidal stress</a:t>
            </a:r>
            <a:br>
              <a:rPr lang="en-US" sz="1400" dirty="0">
                <a:latin typeface="Ubuntu" panose="020B0504030602030204" pitchFamily="34" charset="0"/>
              </a:rPr>
            </a:br>
            <a:endParaRPr lang="en-US" sz="1400" dirty="0">
              <a:latin typeface="Ubuntu" panose="020B0504030602030204" pitchFamily="34" charset="0"/>
            </a:endParaRPr>
          </a:p>
          <a:p>
            <a:pPr marL="117475" indent="-1063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Ubuntu" panose="020B0504030602030204" pitchFamily="34" charset="0"/>
              </a:rPr>
              <a:t>↑ Hydrostatic pressure</a:t>
            </a:r>
          </a:p>
          <a:p>
            <a:pPr marL="117475" indent="-1063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Ubuntu" panose="020B0504030602030204" pitchFamily="34" charset="0"/>
              </a:rPr>
              <a:t>Peri-sinusoidal edema</a:t>
            </a:r>
          </a:p>
          <a:p>
            <a:pPr marL="117475" indent="-1063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Ubuntu" panose="020B0504030602030204" pitchFamily="34" charset="0"/>
              </a:rPr>
              <a:t>Increased matrix stiffness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B6DED99-9F23-C2FE-F290-6E3CD4F2077F}"/>
              </a:ext>
            </a:extLst>
          </p:cNvPr>
          <p:cNvSpPr/>
          <p:nvPr/>
        </p:nvSpPr>
        <p:spPr>
          <a:xfrm>
            <a:off x="264530" y="2028621"/>
            <a:ext cx="2919613" cy="2279803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4D367C6-6F1C-1E87-7E91-0982D3C14537}"/>
              </a:ext>
            </a:extLst>
          </p:cNvPr>
          <p:cNvCxnSpPr>
            <a:cxnSpLocks/>
          </p:cNvCxnSpPr>
          <p:nvPr/>
        </p:nvCxnSpPr>
        <p:spPr>
          <a:xfrm>
            <a:off x="6616289" y="3164773"/>
            <a:ext cx="277861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4813737-C770-895C-28D1-BD477D67AC38}"/>
              </a:ext>
            </a:extLst>
          </p:cNvPr>
          <p:cNvCxnSpPr>
            <a:cxnSpLocks/>
          </p:cNvCxnSpPr>
          <p:nvPr/>
        </p:nvCxnSpPr>
        <p:spPr>
          <a:xfrm>
            <a:off x="8231334" y="3164773"/>
            <a:ext cx="277861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98A9E5F-372A-E82E-C353-B7F00F8C03F6}"/>
              </a:ext>
            </a:extLst>
          </p:cNvPr>
          <p:cNvCxnSpPr>
            <a:cxnSpLocks/>
          </p:cNvCxnSpPr>
          <p:nvPr/>
        </p:nvCxnSpPr>
        <p:spPr>
          <a:xfrm>
            <a:off x="9846378" y="3164773"/>
            <a:ext cx="277861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403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BC469FB-DF89-0E99-1664-BF0598E311F9}"/>
              </a:ext>
            </a:extLst>
          </p:cNvPr>
          <p:cNvSpPr txBox="1">
            <a:spLocks/>
          </p:cNvSpPr>
          <p:nvPr/>
        </p:nvSpPr>
        <p:spPr>
          <a:xfrm>
            <a:off x="0" y="-14608"/>
            <a:ext cx="12191999" cy="2279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Ubuntu" panose="020B0504030602030204" pitchFamily="34" charset="0"/>
              </a:rPr>
              <a:t>Pathophysiology of Fontan-Associated Renal Disease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D78906-0F8B-0121-A02A-64041C25A49F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2"/>
                </a:solidFill>
                <a:latin typeface="Ubuntu" panose="020B0504030602030204" pitchFamily="34" charset="0"/>
              </a:rPr>
              <a:t>Fontan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C09E59-9465-05C2-3B91-1B15EE229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48" y="2836092"/>
            <a:ext cx="2122383" cy="2885114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FEDE6DA-5A42-7A0B-4351-37CAFDB0432C}"/>
              </a:ext>
            </a:extLst>
          </p:cNvPr>
          <p:cNvCxnSpPr>
            <a:cxnSpLocks/>
          </p:cNvCxnSpPr>
          <p:nvPr/>
        </p:nvCxnSpPr>
        <p:spPr>
          <a:xfrm flipV="1">
            <a:off x="2960665" y="2624590"/>
            <a:ext cx="640484" cy="4036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40966C3-D338-0352-CD9D-EC8D96C7A3F1}"/>
              </a:ext>
            </a:extLst>
          </p:cNvPr>
          <p:cNvCxnSpPr/>
          <p:nvPr/>
        </p:nvCxnSpPr>
        <p:spPr>
          <a:xfrm>
            <a:off x="2960665" y="5835894"/>
            <a:ext cx="655982" cy="0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EE9FAE-226A-2C6D-E655-A4C7FBAA77C2}"/>
              </a:ext>
            </a:extLst>
          </p:cNvPr>
          <p:cNvCxnSpPr/>
          <p:nvPr/>
        </p:nvCxnSpPr>
        <p:spPr>
          <a:xfrm>
            <a:off x="2960665" y="3491880"/>
            <a:ext cx="655982" cy="0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15AE996-B315-B58B-BB88-2D374C6BB900}"/>
              </a:ext>
            </a:extLst>
          </p:cNvPr>
          <p:cNvCxnSpPr>
            <a:cxnSpLocks/>
          </p:cNvCxnSpPr>
          <p:nvPr/>
        </p:nvCxnSpPr>
        <p:spPr>
          <a:xfrm>
            <a:off x="2536416" y="4337555"/>
            <a:ext cx="1080231" cy="0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9B8C6C9-AC48-467A-F150-03C5FE01338C}"/>
              </a:ext>
            </a:extLst>
          </p:cNvPr>
          <p:cNvCxnSpPr/>
          <p:nvPr/>
        </p:nvCxnSpPr>
        <p:spPr>
          <a:xfrm>
            <a:off x="2960665" y="5066773"/>
            <a:ext cx="655982" cy="0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00F8AEC-FB41-41C2-4A6E-9C8FDDBC6A85}"/>
              </a:ext>
            </a:extLst>
          </p:cNvPr>
          <p:cNvCxnSpPr>
            <a:cxnSpLocks/>
          </p:cNvCxnSpPr>
          <p:nvPr/>
        </p:nvCxnSpPr>
        <p:spPr>
          <a:xfrm>
            <a:off x="2960665" y="2601627"/>
            <a:ext cx="0" cy="3259076"/>
          </a:xfrm>
          <a:prstGeom prst="line">
            <a:avLst/>
          </a:prstGeom>
          <a:ln w="508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4A037BB-A698-404D-1727-78ACF729BF46}"/>
              </a:ext>
            </a:extLst>
          </p:cNvPr>
          <p:cNvSpPr txBox="1"/>
          <p:nvPr/>
        </p:nvSpPr>
        <p:spPr>
          <a:xfrm>
            <a:off x="646787" y="2264135"/>
            <a:ext cx="2313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buntu" panose="020B0504030602030204" pitchFamily="34" charset="0"/>
              </a:rPr>
              <a:t>Fontan Circulation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6DD10A-4661-34BC-C19D-7EF3A5AAC493}"/>
              </a:ext>
            </a:extLst>
          </p:cNvPr>
          <p:cNvSpPr txBox="1"/>
          <p:nvPr/>
        </p:nvSpPr>
        <p:spPr>
          <a:xfrm>
            <a:off x="3724793" y="2076390"/>
            <a:ext cx="2685904" cy="9079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91440" rIns="91440" bIns="91440" rtlCol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latin typeface="Ubuntu" panose="020B0504030602030204" pitchFamily="34" charset="0"/>
              </a:rPr>
              <a:t>↑ CVP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Ubuntu" panose="020B0504030602030204" pitchFamily="34" charset="0"/>
              </a:rPr>
              <a:t>↑ Glomerular filtration pressure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DA6281-054F-5C20-5844-AC45770151E2}"/>
              </a:ext>
            </a:extLst>
          </p:cNvPr>
          <p:cNvSpPr txBox="1"/>
          <p:nvPr/>
        </p:nvSpPr>
        <p:spPr>
          <a:xfrm>
            <a:off x="3725084" y="3156090"/>
            <a:ext cx="2681194" cy="692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91440" rIns="91440" bIns="91440" rtlCol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latin typeface="Ubuntu" panose="020B0504030602030204" pitchFamily="34" charset="0"/>
              </a:rPr>
              <a:t>↓ Effective Circulation Volume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Ubuntu" panose="020B0504030602030204" pitchFamily="34" charset="0"/>
              </a:rPr>
              <a:t>↓ Renal Perfusion Pressure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FA8D8D-524C-E3D7-CD71-D6AE7CA5ED1F}"/>
              </a:ext>
            </a:extLst>
          </p:cNvPr>
          <p:cNvSpPr txBox="1"/>
          <p:nvPr/>
        </p:nvSpPr>
        <p:spPr>
          <a:xfrm>
            <a:off x="3724817" y="4104301"/>
            <a:ext cx="2685546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91440" rIns="91440" bIns="91440" rtlCol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latin typeface="Ubuntu" panose="020B0504030602030204" pitchFamily="34" charset="0"/>
              </a:rPr>
              <a:t>Limited ability to augment cardiac output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F00DA2-E140-6A50-BF91-9DE8737A98A6}"/>
              </a:ext>
            </a:extLst>
          </p:cNvPr>
          <p:cNvSpPr txBox="1"/>
          <p:nvPr/>
        </p:nvSpPr>
        <p:spPr>
          <a:xfrm>
            <a:off x="3724796" y="4866718"/>
            <a:ext cx="268590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91440" rIns="91440" bIns="91440" rtlCol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latin typeface="Ubuntu" panose="020B0504030602030204" pitchFamily="34" charset="0"/>
              </a:rPr>
              <a:t>Cardiac surgery associated AKI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10D7AEE-E1FA-1DF9-8A6A-56463124C622}"/>
              </a:ext>
            </a:extLst>
          </p:cNvPr>
          <p:cNvSpPr txBox="1"/>
          <p:nvPr/>
        </p:nvSpPr>
        <p:spPr>
          <a:xfrm>
            <a:off x="3725146" y="5522542"/>
            <a:ext cx="2685546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91440" rIns="91440" bIns="91440" rtlCol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latin typeface="Ubuntu" panose="020B0504030602030204" pitchFamily="34" charset="0"/>
              </a:rPr>
              <a:t>Right-to-left shunt Chronic hypoxia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352394C-0E18-48D1-8BCA-0D414733D2BE}"/>
              </a:ext>
            </a:extLst>
          </p:cNvPr>
          <p:cNvCxnSpPr>
            <a:cxnSpLocks/>
          </p:cNvCxnSpPr>
          <p:nvPr/>
        </p:nvCxnSpPr>
        <p:spPr>
          <a:xfrm>
            <a:off x="6406279" y="2626355"/>
            <a:ext cx="640484" cy="0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8AE5A7A-587C-C041-D963-BC379CA390B3}"/>
              </a:ext>
            </a:extLst>
          </p:cNvPr>
          <p:cNvCxnSpPr/>
          <p:nvPr/>
        </p:nvCxnSpPr>
        <p:spPr>
          <a:xfrm>
            <a:off x="6406278" y="5700282"/>
            <a:ext cx="655982" cy="0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1EDDF72A-FC0E-B2AF-A35C-9972FA22B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562" y="2530360"/>
            <a:ext cx="2018683" cy="2970348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0D2E9B9-31A1-52A6-1195-BCAC3D993276}"/>
              </a:ext>
            </a:extLst>
          </p:cNvPr>
          <p:cNvCxnSpPr>
            <a:cxnSpLocks/>
          </p:cNvCxnSpPr>
          <p:nvPr/>
        </p:nvCxnSpPr>
        <p:spPr>
          <a:xfrm>
            <a:off x="8662245" y="3094187"/>
            <a:ext cx="850224" cy="0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38ACE9D-138A-7333-A1CE-213EEC0335AD}"/>
              </a:ext>
            </a:extLst>
          </p:cNvPr>
          <p:cNvCxnSpPr>
            <a:cxnSpLocks/>
          </p:cNvCxnSpPr>
          <p:nvPr/>
        </p:nvCxnSpPr>
        <p:spPr>
          <a:xfrm>
            <a:off x="8791074" y="4125931"/>
            <a:ext cx="527153" cy="0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CC71779-C19A-735D-068F-6D573D17C3A1}"/>
              </a:ext>
            </a:extLst>
          </p:cNvPr>
          <p:cNvCxnSpPr>
            <a:cxnSpLocks/>
          </p:cNvCxnSpPr>
          <p:nvPr/>
        </p:nvCxnSpPr>
        <p:spPr>
          <a:xfrm>
            <a:off x="8662245" y="5008047"/>
            <a:ext cx="850224" cy="0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CE9DA99-8F38-8627-3AD8-D261D266796B}"/>
              </a:ext>
            </a:extLst>
          </p:cNvPr>
          <p:cNvSpPr txBox="1"/>
          <p:nvPr/>
        </p:nvSpPr>
        <p:spPr>
          <a:xfrm>
            <a:off x="7484656" y="2969304"/>
            <a:ext cx="944821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>
                <a:solidFill>
                  <a:schemeClr val="bg1"/>
                </a:solidFill>
                <a:latin typeface="Ubuntu" panose="020B0504030602030204" pitchFamily="34" charset="0"/>
              </a:rPr>
              <a:t>↓ GFR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18A9F86-6140-D05F-BB93-6CF592E34475}"/>
              </a:ext>
            </a:extLst>
          </p:cNvPr>
          <p:cNvSpPr txBox="1"/>
          <p:nvPr/>
        </p:nvSpPr>
        <p:spPr>
          <a:xfrm>
            <a:off x="6946071" y="3561147"/>
            <a:ext cx="1077170" cy="6771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Ubuntu" panose="020B0504030602030204" pitchFamily="34" charset="0"/>
              </a:rPr>
              <a:t>Chronic interstitial inflammation and fibrosis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DF7B945-9E7C-FA92-D396-7656218F6B2E}"/>
              </a:ext>
            </a:extLst>
          </p:cNvPr>
          <p:cNvSpPr txBox="1"/>
          <p:nvPr/>
        </p:nvSpPr>
        <p:spPr>
          <a:xfrm>
            <a:off x="7062260" y="4458093"/>
            <a:ext cx="1073845" cy="67710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b="1" dirty="0">
                <a:solidFill>
                  <a:schemeClr val="bg1"/>
                </a:solidFill>
                <a:latin typeface="Ubuntu" panose="020B0504030602030204" pitchFamily="34" charset="0"/>
              </a:rPr>
              <a:t>Glomerular hypertrophy and mesangial proliferation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E10716E-6D38-3356-1D73-A86FBBF97E11}"/>
              </a:ext>
            </a:extLst>
          </p:cNvPr>
          <p:cNvSpPr txBox="1"/>
          <p:nvPr/>
        </p:nvSpPr>
        <p:spPr>
          <a:xfrm>
            <a:off x="9665005" y="2554602"/>
            <a:ext cx="1748021" cy="9848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91440" rIns="91440" bIns="91440" rtlCol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latin typeface="Ubuntu" panose="020B0504030602030204" pitchFamily="34" charset="0"/>
              </a:rPr>
              <a:t>↑ Serum creatinine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Ubuntu" panose="020B0504030602030204" pitchFamily="34" charset="0"/>
              </a:rPr>
              <a:t>↑ Serum cystatin C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Ubuntu" panose="020B0504030602030204" pitchFamily="34" charset="0"/>
              </a:rPr>
              <a:t>↓ eGFR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056F50-2BF9-8A91-5AB9-927B3954E5A9}"/>
              </a:ext>
            </a:extLst>
          </p:cNvPr>
          <p:cNvSpPr txBox="1"/>
          <p:nvPr/>
        </p:nvSpPr>
        <p:spPr>
          <a:xfrm>
            <a:off x="9665005" y="3793170"/>
            <a:ext cx="1748021" cy="6924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91440" rIns="91440" bIns="91440" rtlCol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latin typeface="Ubuntu" panose="020B0504030602030204" pitchFamily="34" charset="0"/>
              </a:rPr>
              <a:t>Albuminuria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Ubuntu" panose="020B0504030602030204" pitchFamily="34" charset="0"/>
              </a:rPr>
              <a:t>↑ Urine KIM-1, NAG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ECB27E2-3046-15F0-BD7C-3687CA8525F3}"/>
              </a:ext>
            </a:extLst>
          </p:cNvPr>
          <p:cNvSpPr txBox="1"/>
          <p:nvPr/>
        </p:nvSpPr>
        <p:spPr>
          <a:xfrm>
            <a:off x="9665005" y="4700270"/>
            <a:ext cx="1748021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91440" rIns="91440" bIns="91440" rtlCol="0" anchor="ctr" anchorCtr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latin typeface="Ubuntu" panose="020B0504030602030204" pitchFamily="34" charset="0"/>
              </a:rPr>
              <a:t>↑ Renal resistive index</a:t>
            </a:r>
          </a:p>
        </p:txBody>
      </p:sp>
    </p:spTree>
    <p:extLst>
      <p:ext uri="{BB962C8B-B14F-4D97-AF65-F5344CB8AC3E}">
        <p14:creationId xmlns:p14="http://schemas.microsoft.com/office/powerpoint/2010/main" val="1381612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4FEDC1-F6C0-D8FC-26C3-9C2750A32EB7}"/>
              </a:ext>
            </a:extLst>
          </p:cNvPr>
          <p:cNvSpPr txBox="1"/>
          <p:nvPr/>
        </p:nvSpPr>
        <p:spPr>
          <a:xfrm>
            <a:off x="2384799" y="2092546"/>
            <a:ext cx="7422399" cy="2187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FEFE"/>
                </a:solidFill>
                <a:latin typeface="Ubuntu Light" panose="020B0304030602030204" pitchFamily="34" charset="0"/>
              </a:rPr>
              <a:t>Therapeutic Options for Fontan Failure</a:t>
            </a:r>
            <a:endParaRPr kumimoji="0" lang="en-US" sz="6000" u="none" strike="noStrike" kern="1200" cap="none" spc="0" normalizeH="0" baseline="0" noProof="0" dirty="0">
              <a:ln>
                <a:noFill/>
              </a:ln>
              <a:solidFill>
                <a:srgbClr val="FFFEFE"/>
              </a:solidFill>
              <a:effectLst/>
              <a:uLnTx/>
              <a:uFillTx/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851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1F52B52-9370-0F56-4985-B79962C5103D}"/>
              </a:ext>
            </a:extLst>
          </p:cNvPr>
          <p:cNvSpPr/>
          <p:nvPr/>
        </p:nvSpPr>
        <p:spPr>
          <a:xfrm>
            <a:off x="4000499" y="1992855"/>
            <a:ext cx="4123803" cy="5286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8BC469FB-DF89-0E99-1664-BF0598E311F9}"/>
              </a:ext>
            </a:extLst>
          </p:cNvPr>
          <p:cNvSpPr txBox="1">
            <a:spLocks/>
          </p:cNvSpPr>
          <p:nvPr/>
        </p:nvSpPr>
        <p:spPr>
          <a:xfrm>
            <a:off x="1214389" y="-24283"/>
            <a:ext cx="9763222" cy="2279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Ubuntu" panose="020B0504030602030204" pitchFamily="34" charset="0"/>
              </a:rPr>
              <a:t>Assessment of Etiology(-</a:t>
            </a:r>
            <a:r>
              <a:rPr lang="en-US" sz="3200" dirty="0" err="1">
                <a:latin typeface="Ubuntu" panose="020B0504030602030204" pitchFamily="34" charset="0"/>
              </a:rPr>
              <a:t>ies</a:t>
            </a:r>
            <a:r>
              <a:rPr lang="en-US" sz="3200" dirty="0">
                <a:latin typeface="Ubuntu" panose="020B0504030602030204" pitchFamily="34" charset="0"/>
              </a:rPr>
              <a:t>) of Fontan Failure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D78906-0F8B-0121-A02A-64041C25A49F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2"/>
                </a:solidFill>
                <a:latin typeface="Ubuntu" panose="020B0504030602030204" pitchFamily="34" charset="0"/>
              </a:rPr>
              <a:t>Therapeutic Options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F4D1E-2E13-2E21-CF39-2FA73E782AB8}"/>
              </a:ext>
            </a:extLst>
          </p:cNvPr>
          <p:cNvSpPr txBox="1"/>
          <p:nvPr/>
        </p:nvSpPr>
        <p:spPr>
          <a:xfrm>
            <a:off x="0" y="6216195"/>
            <a:ext cx="1219199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Ubuntu" panose="020B0504030602030204" pitchFamily="34" charset="0"/>
              </a:rPr>
              <a:t>Adapted from: D’Angelo EC, et al. </a:t>
            </a:r>
            <a:r>
              <a:rPr lang="en-US" sz="900" i="1" dirty="0">
                <a:latin typeface="Ubuntu" panose="020B0504030602030204" pitchFamily="34" charset="0"/>
              </a:rPr>
              <a:t>Heart 2022</a:t>
            </a:r>
            <a:r>
              <a:rPr lang="en-US" sz="900" dirty="0">
                <a:latin typeface="Ubuntu" panose="020B0504030602030204" pitchFamily="34" charset="0"/>
              </a:rPr>
              <a:t>; </a:t>
            </a:r>
            <a:r>
              <a:rPr lang="en-US" sz="900" b="1" dirty="0">
                <a:latin typeface="Ubuntu" panose="020B0504030602030204" pitchFamily="34" charset="0"/>
              </a:rPr>
              <a:t>108:</a:t>
            </a:r>
            <a:r>
              <a:rPr lang="en-US" sz="900" dirty="0">
                <a:latin typeface="Ubuntu" panose="020B0504030602030204" pitchFamily="34" charset="0"/>
              </a:rPr>
              <a:t> 1822–1831. doi:10.1136/heartjnl-2022-321006</a:t>
            </a:r>
          </a:p>
        </p:txBody>
      </p:sp>
      <p:sp>
        <p:nvSpPr>
          <p:cNvPr id="9" name="Title 27">
            <a:extLst>
              <a:ext uri="{FF2B5EF4-FFF2-40B4-BE49-F238E27FC236}">
                <a16:creationId xmlns:a16="http://schemas.microsoft.com/office/drawing/2014/main" id="{2F058B7C-9C07-1F9A-EE20-721DB9ACBA0B}"/>
              </a:ext>
            </a:extLst>
          </p:cNvPr>
          <p:cNvSpPr txBox="1">
            <a:spLocks/>
          </p:cNvSpPr>
          <p:nvPr/>
        </p:nvSpPr>
        <p:spPr>
          <a:xfrm>
            <a:off x="609599" y="3764601"/>
            <a:ext cx="4970319" cy="20388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95275" indent="-285750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AVV valve or semilunar valve regurgitation</a:t>
            </a:r>
          </a:p>
          <a:p>
            <a:pPr marL="295275" indent="-285750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Assess for coarctation of the aorta, myocardial ischemia </a:t>
            </a:r>
          </a:p>
        </p:txBody>
      </p:sp>
      <p:sp>
        <p:nvSpPr>
          <p:cNvPr id="10" name="Title 27">
            <a:extLst>
              <a:ext uri="{FF2B5EF4-FFF2-40B4-BE49-F238E27FC236}">
                <a16:creationId xmlns:a16="http://schemas.microsoft.com/office/drawing/2014/main" id="{425D9B12-0F23-C65F-D508-94CE4C8B2FEA}"/>
              </a:ext>
            </a:extLst>
          </p:cNvPr>
          <p:cNvSpPr txBox="1">
            <a:spLocks/>
          </p:cNvSpPr>
          <p:nvPr/>
        </p:nvSpPr>
        <p:spPr>
          <a:xfrm>
            <a:off x="6491121" y="3764601"/>
            <a:ext cx="5093787" cy="22257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93688" indent="-293688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Rule out TCPC or pulmonary stenosis/distortion</a:t>
            </a:r>
          </a:p>
          <a:p>
            <a:pPr marL="293688" indent="-293688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Assess for </a:t>
            </a:r>
            <a:r>
              <a:rPr lang="en-US" sz="1800" dirty="0" err="1">
                <a:solidFill>
                  <a:schemeClr val="tx1"/>
                </a:solidFill>
                <a:latin typeface="Ubuntu Light" panose="020B0304030602030204" pitchFamily="34" charset="0"/>
              </a:rPr>
              <a:t>veno-veno</a:t>
            </a: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 collateral, baffle leak </a:t>
            </a:r>
            <a:b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or patent fenestration</a:t>
            </a:r>
          </a:p>
          <a:p>
            <a:pPr marL="293688" indent="-293688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Lymphatic pathology and ascites</a:t>
            </a:r>
          </a:p>
        </p:txBody>
      </p:sp>
      <p:sp>
        <p:nvSpPr>
          <p:cNvPr id="11" name="Title 27">
            <a:extLst>
              <a:ext uri="{FF2B5EF4-FFF2-40B4-BE49-F238E27FC236}">
                <a16:creationId xmlns:a16="http://schemas.microsoft.com/office/drawing/2014/main" id="{AF0003BB-FA1D-8BE2-A86D-292ACD3BF9D7}"/>
              </a:ext>
            </a:extLst>
          </p:cNvPr>
          <p:cNvSpPr txBox="1">
            <a:spLocks/>
          </p:cNvSpPr>
          <p:nvPr/>
        </p:nvSpPr>
        <p:spPr>
          <a:xfrm>
            <a:off x="3610840" y="1992856"/>
            <a:ext cx="4970319" cy="5253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algn="ctr">
              <a:lnSpc>
                <a:spcPct val="130000"/>
              </a:lnSpc>
              <a:buSzPct val="70000"/>
            </a:pPr>
            <a:r>
              <a:rPr lang="en-US" sz="2000" b="1" dirty="0">
                <a:solidFill>
                  <a:schemeClr val="accent6"/>
                </a:solidFill>
                <a:latin typeface="Ubuntu Light" panose="020B0304030602030204" pitchFamily="34" charset="0"/>
              </a:rPr>
              <a:t>Fontan Circulatory Failure</a:t>
            </a:r>
            <a:endParaRPr lang="en-US" sz="2000" dirty="0">
              <a:solidFill>
                <a:schemeClr val="accent6"/>
              </a:solidFill>
              <a:latin typeface="Ubuntu Light" panose="020B0304030602030204" pitchFamily="34" charset="0"/>
            </a:endParaRP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8BAF1DC8-0368-DC24-1A44-0370B4FAC472}"/>
              </a:ext>
            </a:extLst>
          </p:cNvPr>
          <p:cNvSpPr/>
          <p:nvPr/>
        </p:nvSpPr>
        <p:spPr>
          <a:xfrm rot="16200000">
            <a:off x="5962450" y="-219438"/>
            <a:ext cx="267097" cy="5884032"/>
          </a:xfrm>
          <a:prstGeom prst="rightBrace">
            <a:avLst>
              <a:gd name="adj1" fmla="val 0"/>
              <a:gd name="adj2" fmla="val 50000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5C1CB-3051-6138-D35F-51C62514B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628" y="2957822"/>
            <a:ext cx="667904" cy="5924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995263-FA83-3E67-ED38-07ECF01914C0}"/>
              </a:ext>
            </a:extLst>
          </p:cNvPr>
          <p:cNvSpPr txBox="1"/>
          <p:nvPr/>
        </p:nvSpPr>
        <p:spPr>
          <a:xfrm>
            <a:off x="8305223" y="3030935"/>
            <a:ext cx="2069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Ubuntu Light" panose="020B0304030602030204" pitchFamily="34" charset="0"/>
              </a:rPr>
              <a:t>TCPC Failure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2F6214-4205-BFA3-119A-C3ED3EC9C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263" y="2898992"/>
            <a:ext cx="711614" cy="6611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46B060F-534D-769F-D67C-3B6355326F99}"/>
              </a:ext>
            </a:extLst>
          </p:cNvPr>
          <p:cNvSpPr txBox="1"/>
          <p:nvPr/>
        </p:nvSpPr>
        <p:spPr>
          <a:xfrm>
            <a:off x="2331441" y="3030935"/>
            <a:ext cx="2501322" cy="409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>
              <a:lnSpc>
                <a:spcPct val="130000"/>
              </a:lnSpc>
              <a:buSzPct val="70000"/>
            </a:pPr>
            <a:r>
              <a:rPr lang="en-US" sz="1800" b="1" dirty="0">
                <a:solidFill>
                  <a:schemeClr val="tx1"/>
                </a:solidFill>
                <a:latin typeface="Ubuntu Light" panose="020B0304030602030204" pitchFamily="34" charset="0"/>
              </a:rPr>
              <a:t>Ventricular Failure</a:t>
            </a:r>
          </a:p>
        </p:txBody>
      </p:sp>
    </p:spTree>
    <p:extLst>
      <p:ext uri="{BB962C8B-B14F-4D97-AF65-F5344CB8AC3E}">
        <p14:creationId xmlns:p14="http://schemas.microsoft.com/office/powerpoint/2010/main" val="2579593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:a16="http://schemas.microsoft.com/office/drawing/2014/main" id="{F0BC74E7-01C4-78F1-E3BA-8A3364FFAB34}"/>
              </a:ext>
            </a:extLst>
          </p:cNvPr>
          <p:cNvSpPr/>
          <p:nvPr/>
        </p:nvSpPr>
        <p:spPr>
          <a:xfrm>
            <a:off x="4468309" y="2374211"/>
            <a:ext cx="3032438" cy="2882659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chemeClr val="accent4">
                  <a:lumMod val="99947"/>
                  <a:lumOff val="53"/>
                  <a:alpha val="37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chemeClr val="accent6">
                <a:lumMod val="40000"/>
                <a:lumOff val="60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8BC469FB-DF89-0E99-1664-BF0598E311F9}"/>
              </a:ext>
            </a:extLst>
          </p:cNvPr>
          <p:cNvSpPr txBox="1">
            <a:spLocks/>
          </p:cNvSpPr>
          <p:nvPr/>
        </p:nvSpPr>
        <p:spPr>
          <a:xfrm>
            <a:off x="1214389" y="-24283"/>
            <a:ext cx="9763222" cy="2279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Ubuntu" panose="020B0504030602030204" pitchFamily="34" charset="0"/>
              </a:rPr>
              <a:t>Medical Therapies: Limited Data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F4D1E-2E13-2E21-CF39-2FA73E782AB8}"/>
              </a:ext>
            </a:extLst>
          </p:cNvPr>
          <p:cNvSpPr txBox="1"/>
          <p:nvPr/>
        </p:nvSpPr>
        <p:spPr>
          <a:xfrm>
            <a:off x="6330085" y="6249954"/>
            <a:ext cx="580057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Ubuntu" panose="020B0504030602030204" pitchFamily="34" charset="0"/>
              </a:rPr>
              <a:t>Adapted from: D’Angelo EC, et al. </a:t>
            </a:r>
            <a:r>
              <a:rPr lang="en-US" sz="900" i="1" dirty="0">
                <a:latin typeface="Ubuntu" panose="020B0504030602030204" pitchFamily="34" charset="0"/>
              </a:rPr>
              <a:t>Heart 2022</a:t>
            </a:r>
            <a:r>
              <a:rPr lang="en-US" sz="900" dirty="0">
                <a:latin typeface="Ubuntu" panose="020B0504030602030204" pitchFamily="34" charset="0"/>
              </a:rPr>
              <a:t>; </a:t>
            </a:r>
            <a:r>
              <a:rPr lang="en-US" sz="900" b="1" dirty="0">
                <a:latin typeface="Ubuntu" panose="020B0504030602030204" pitchFamily="34" charset="0"/>
              </a:rPr>
              <a:t>108:</a:t>
            </a:r>
            <a:r>
              <a:rPr lang="en-US" sz="900" dirty="0">
                <a:latin typeface="Ubuntu" panose="020B0504030602030204" pitchFamily="34" charset="0"/>
              </a:rPr>
              <a:t> 1822–1831. doi:10.1136/heartjnl-2022-321006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433F902-4800-A0E4-C3FE-7693F40AFBEC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2"/>
                </a:solidFill>
                <a:latin typeface="Ubuntu" panose="020B0504030602030204" pitchFamily="34" charset="0"/>
              </a:rPr>
              <a:t>Therapeutic Options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19C2A4-5974-820B-A662-D100A5484D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50"/>
          <a:stretch/>
        </p:blipFill>
        <p:spPr>
          <a:xfrm>
            <a:off x="3115204" y="2092477"/>
            <a:ext cx="1068746" cy="9865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A232F7-55FB-92A8-2F46-B7CC7B1AA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079" y="5522440"/>
            <a:ext cx="615232" cy="7438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B40AEE-ECAD-16E1-B948-C8F49F552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55" y="4794853"/>
            <a:ext cx="615232" cy="674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BB3AFF-6916-59A0-C945-5B9E8AF05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699" y="5282567"/>
            <a:ext cx="737651" cy="9546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864665-4A8A-3E36-D205-2E20AF331DAB}"/>
              </a:ext>
            </a:extLst>
          </p:cNvPr>
          <p:cNvSpPr txBox="1"/>
          <p:nvPr/>
        </p:nvSpPr>
        <p:spPr>
          <a:xfrm>
            <a:off x="4995366" y="5293673"/>
            <a:ext cx="1613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Ubuntu" panose="020B0504030602030204" pitchFamily="34" charset="0"/>
              </a:rPr>
              <a:t>Extra-cardiac</a:t>
            </a:r>
            <a:endParaRPr lang="en-US" sz="1000" dirty="0">
              <a:latin typeface="Ubuntu" panose="020B0504030602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7203D0-1401-FA07-9035-380621512EED}"/>
              </a:ext>
            </a:extLst>
          </p:cNvPr>
          <p:cNvSpPr txBox="1"/>
          <p:nvPr/>
        </p:nvSpPr>
        <p:spPr>
          <a:xfrm>
            <a:off x="1201807" y="1985880"/>
            <a:ext cx="18040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Ubuntu" panose="020B0504030602030204" pitchFamily="34" charset="0"/>
              </a:rPr>
              <a:t>Pulmonary Vascular Disease</a:t>
            </a:r>
          </a:p>
          <a:p>
            <a:r>
              <a:rPr lang="en-US" sz="1400" dirty="0">
                <a:latin typeface="Ubuntu" panose="020B0504030602030204" pitchFamily="34" charset="0"/>
              </a:rPr>
              <a:t>PVR elevated &gt; 2 indexed Wood units</a:t>
            </a:r>
          </a:p>
          <a:p>
            <a:endParaRPr lang="en-US" sz="1400" b="1" dirty="0">
              <a:latin typeface="Ubuntu" panose="020B0504030602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CCED5D-8502-DB1E-7608-D53343CBF8EB}"/>
              </a:ext>
            </a:extLst>
          </p:cNvPr>
          <p:cNvSpPr txBox="1"/>
          <p:nvPr/>
        </p:nvSpPr>
        <p:spPr>
          <a:xfrm>
            <a:off x="1676656" y="3849061"/>
            <a:ext cx="248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Ubuntu" panose="020B0504030602030204" pitchFamily="34" charset="0"/>
              </a:rPr>
              <a:t>Fontan Pathway Thrombosis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39F174-1F84-8BAF-74E5-45FC81BA2A8C}"/>
              </a:ext>
            </a:extLst>
          </p:cNvPr>
          <p:cNvSpPr txBox="1"/>
          <p:nvPr/>
        </p:nvSpPr>
        <p:spPr>
          <a:xfrm>
            <a:off x="7565685" y="5064973"/>
            <a:ext cx="2379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Ubuntu" panose="020B0504030602030204" pitchFamily="34" charset="0"/>
              </a:rPr>
              <a:t>Atrio-Ventricular Valve Regurgitation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61CBD-D47F-1CD7-37DF-5E1027A0C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811" y="3339790"/>
            <a:ext cx="903583" cy="122830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BFD4365-4593-5F7A-527C-E4FEDB5D96E6}"/>
              </a:ext>
            </a:extLst>
          </p:cNvPr>
          <p:cNvSpPr txBox="1"/>
          <p:nvPr/>
        </p:nvSpPr>
        <p:spPr>
          <a:xfrm>
            <a:off x="8064790" y="4120030"/>
            <a:ext cx="18480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Ubuntu" panose="020B0504030602030204" pitchFamily="34" charset="0"/>
              </a:rPr>
              <a:t>Atrial Arrhythmia</a:t>
            </a:r>
            <a:br>
              <a:rPr lang="en-US" sz="1000" b="1" dirty="0">
                <a:latin typeface="Ubuntu" panose="020B0504030602030204" pitchFamily="34" charset="0"/>
              </a:rPr>
            </a:br>
            <a:r>
              <a:rPr lang="en-US" sz="1400" dirty="0">
                <a:latin typeface="Ubuntu" panose="020B0504030602030204" pitchFamily="34" charset="0"/>
              </a:rPr>
              <a:t>Maintenance of sinus rhythm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1543DA-44DF-0FEF-EFC8-CF6CE2E17696}"/>
              </a:ext>
            </a:extLst>
          </p:cNvPr>
          <p:cNvSpPr txBox="1"/>
          <p:nvPr/>
        </p:nvSpPr>
        <p:spPr>
          <a:xfrm>
            <a:off x="7732578" y="3228968"/>
            <a:ext cx="22126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Ubuntu" panose="020B0504030602030204" pitchFamily="34" charset="0"/>
              </a:rPr>
              <a:t>Diastolic Dysfunction</a:t>
            </a:r>
            <a:br>
              <a:rPr lang="en-US" sz="1400" b="1" dirty="0">
                <a:latin typeface="Ubuntu" panose="020B0504030602030204" pitchFamily="34" charset="0"/>
              </a:rPr>
            </a:br>
            <a:r>
              <a:rPr lang="en-US" sz="1400" dirty="0">
                <a:latin typeface="Ubuntu" panose="020B0504030602030204" pitchFamily="34" charset="0"/>
              </a:rPr>
              <a:t>End-diastolic pressure </a:t>
            </a:r>
            <a:br>
              <a:rPr lang="en-US" sz="1400" dirty="0">
                <a:latin typeface="Ubuntu" panose="020B0504030602030204" pitchFamily="34" charset="0"/>
              </a:rPr>
            </a:br>
            <a:r>
              <a:rPr lang="en-US" sz="1400" dirty="0">
                <a:latin typeface="Ubuntu" panose="020B0504030602030204" pitchFamily="34" charset="0"/>
              </a:rPr>
              <a:t>≥ 12 mmHg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A69781-6221-1C85-A3B4-3DB615A57E95}"/>
              </a:ext>
            </a:extLst>
          </p:cNvPr>
          <p:cNvSpPr txBox="1"/>
          <p:nvPr/>
        </p:nvSpPr>
        <p:spPr>
          <a:xfrm>
            <a:off x="9230371" y="2132944"/>
            <a:ext cx="219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12713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2"/>
                </a:solidFill>
                <a:latin typeface="Ubuntu" panose="020B0504030602030204" pitchFamily="34" charset="0"/>
              </a:rPr>
              <a:t>GDMT (little data)</a:t>
            </a:r>
          </a:p>
          <a:p>
            <a:pPr marL="182563" indent="-112713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2"/>
                </a:solidFill>
                <a:latin typeface="Ubuntu" panose="020B0504030602030204" pitchFamily="34" charset="0"/>
              </a:rPr>
              <a:t>SGLT2i  (little data)</a:t>
            </a:r>
          </a:p>
          <a:p>
            <a:pPr marL="182563" indent="-112713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2"/>
                </a:solidFill>
                <a:latin typeface="Ubuntu" panose="020B0504030602030204" pitchFamily="34" charset="0"/>
              </a:rPr>
              <a:t>Diuretics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538D60-AE9C-A091-DAAA-D17FB83C7492}"/>
              </a:ext>
            </a:extLst>
          </p:cNvPr>
          <p:cNvSpPr txBox="1"/>
          <p:nvPr/>
        </p:nvSpPr>
        <p:spPr>
          <a:xfrm>
            <a:off x="830005" y="2968516"/>
            <a:ext cx="2285199" cy="47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0160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2"/>
                </a:solidFill>
                <a:latin typeface="Ubuntu" panose="020B0504030602030204" pitchFamily="34" charset="0"/>
              </a:rPr>
              <a:t>Pulmonary Vasodilators  </a:t>
            </a:r>
            <a:br>
              <a:rPr lang="en-US" sz="1200" i="1" dirty="0">
                <a:solidFill>
                  <a:schemeClr val="tx2"/>
                </a:solidFill>
                <a:latin typeface="Ubuntu" panose="020B0504030602030204" pitchFamily="34" charset="0"/>
              </a:rPr>
            </a:br>
            <a:r>
              <a:rPr lang="en-US" sz="1200" i="1" dirty="0">
                <a:solidFill>
                  <a:schemeClr val="tx2"/>
                </a:solidFill>
                <a:latin typeface="Ubuntu" panose="020B0504030602030204" pitchFamily="34" charset="0"/>
              </a:rPr>
              <a:t>(ESC Class IIb, Level C)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E95798-42B2-0FD0-AD41-5F9F9A965420}"/>
              </a:ext>
            </a:extLst>
          </p:cNvPr>
          <p:cNvSpPr txBox="1"/>
          <p:nvPr/>
        </p:nvSpPr>
        <p:spPr>
          <a:xfrm>
            <a:off x="1676656" y="4437574"/>
            <a:ext cx="2929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Ubuntu" panose="020B0504030602030204" pitchFamily="34" charset="0"/>
              </a:rPr>
              <a:t>Risk factors: </a:t>
            </a:r>
            <a:r>
              <a:rPr lang="en-US" sz="1200" i="1" dirty="0">
                <a:latin typeface="Ubuntu" panose="020B0504030602030204" pitchFamily="34" charset="0"/>
              </a:rPr>
              <a:t>History thrombus, </a:t>
            </a:r>
            <a:br>
              <a:rPr lang="en-US" sz="1200" i="1" dirty="0">
                <a:latin typeface="Ubuntu" panose="020B0504030602030204" pitchFamily="34" charset="0"/>
              </a:rPr>
            </a:br>
            <a:r>
              <a:rPr lang="en-US" sz="1200" i="1" dirty="0">
                <a:latin typeface="Ubuntu" panose="020B0504030602030204" pitchFamily="34" charset="0"/>
              </a:rPr>
              <a:t>past thromboembolic event, </a:t>
            </a:r>
            <a:br>
              <a:rPr lang="en-US" sz="1200" i="1" dirty="0">
                <a:latin typeface="Ubuntu" panose="020B0504030602030204" pitchFamily="34" charset="0"/>
              </a:rPr>
            </a:br>
            <a:r>
              <a:rPr lang="en-US" sz="1200" i="1" dirty="0">
                <a:latin typeface="Ubuntu" panose="020B0504030602030204" pitchFamily="34" charset="0"/>
              </a:rPr>
              <a:t>atrial arrhythmia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CE1B6D-C7BC-A127-9645-BD3D32222E55}"/>
              </a:ext>
            </a:extLst>
          </p:cNvPr>
          <p:cNvSpPr txBox="1"/>
          <p:nvPr/>
        </p:nvSpPr>
        <p:spPr>
          <a:xfrm>
            <a:off x="4617078" y="3974655"/>
            <a:ext cx="1234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Ubuntu" panose="020B0504030602030204" pitchFamily="34" charset="0"/>
              </a:rPr>
              <a:t>Systemic venous hypertension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2E0F77-8F21-9F50-DA5D-595DFD440727}"/>
              </a:ext>
            </a:extLst>
          </p:cNvPr>
          <p:cNvSpPr txBox="1"/>
          <p:nvPr/>
        </p:nvSpPr>
        <p:spPr>
          <a:xfrm>
            <a:off x="5151875" y="2521958"/>
            <a:ext cx="1664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Ubuntu" panose="020B0504030602030204" pitchFamily="34" charset="0"/>
              </a:rPr>
              <a:t>Non-pulsatile low shear continuous pulmonary perfusion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963798-D0A5-9D4C-C2C5-0BA3F86E3C78}"/>
              </a:ext>
            </a:extLst>
          </p:cNvPr>
          <p:cNvSpPr txBox="1"/>
          <p:nvPr/>
        </p:nvSpPr>
        <p:spPr>
          <a:xfrm>
            <a:off x="6514084" y="3939669"/>
            <a:ext cx="92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Ubuntu" panose="020B0504030602030204" pitchFamily="34" charset="0"/>
              </a:rPr>
              <a:t>Decrease in cardiac output</a:t>
            </a: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8FDED7FB-1AC2-5DAF-E4CF-E53904FBE4BF}"/>
              </a:ext>
            </a:extLst>
          </p:cNvPr>
          <p:cNvSpPr/>
          <p:nvPr/>
        </p:nvSpPr>
        <p:spPr>
          <a:xfrm rot="14467519">
            <a:off x="5038044" y="3245809"/>
            <a:ext cx="981651" cy="981651"/>
          </a:xfrm>
          <a:prstGeom prst="arc">
            <a:avLst/>
          </a:prstGeom>
          <a:ln w="15875">
            <a:solidFill>
              <a:schemeClr val="accent6"/>
            </a:solidFill>
            <a:headEnd type="none" w="sm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80A1AF8A-01B5-2E14-FB0B-8A47CB646378}"/>
              </a:ext>
            </a:extLst>
          </p:cNvPr>
          <p:cNvSpPr/>
          <p:nvPr/>
        </p:nvSpPr>
        <p:spPr>
          <a:xfrm rot="1305148">
            <a:off x="6018341" y="3179333"/>
            <a:ext cx="981651" cy="981651"/>
          </a:xfrm>
          <a:prstGeom prst="arc">
            <a:avLst/>
          </a:prstGeom>
          <a:ln w="15875">
            <a:solidFill>
              <a:schemeClr val="accent6"/>
            </a:solidFill>
            <a:headEnd type="none" w="sm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22B4AB28-CB51-7BB5-CA90-87B64D3A78C0}"/>
              </a:ext>
            </a:extLst>
          </p:cNvPr>
          <p:cNvSpPr/>
          <p:nvPr/>
        </p:nvSpPr>
        <p:spPr>
          <a:xfrm rot="7754276">
            <a:off x="5625889" y="3861178"/>
            <a:ext cx="981651" cy="981651"/>
          </a:xfrm>
          <a:prstGeom prst="arc">
            <a:avLst/>
          </a:prstGeom>
          <a:ln w="15875">
            <a:solidFill>
              <a:schemeClr val="accent6"/>
            </a:solidFill>
            <a:headEnd type="none" w="sm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A49BD2F-3DAE-E6B5-6C71-98306F172FAC}"/>
              </a:ext>
            </a:extLst>
          </p:cNvPr>
          <p:cNvCxnSpPr>
            <a:cxnSpLocks/>
            <a:stCxn id="47" idx="1"/>
          </p:cNvCxnSpPr>
          <p:nvPr/>
        </p:nvCxnSpPr>
        <p:spPr>
          <a:xfrm flipH="1" flipV="1">
            <a:off x="4273753" y="2732480"/>
            <a:ext cx="638646" cy="63887"/>
          </a:xfrm>
          <a:prstGeom prst="line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9602F9B-D656-E493-8621-B5722CEF9296}"/>
              </a:ext>
            </a:extLst>
          </p:cNvPr>
          <p:cNvCxnSpPr>
            <a:cxnSpLocks/>
          </p:cNvCxnSpPr>
          <p:nvPr/>
        </p:nvCxnSpPr>
        <p:spPr>
          <a:xfrm flipH="1">
            <a:off x="3496976" y="4120030"/>
            <a:ext cx="1025469" cy="130805"/>
          </a:xfrm>
          <a:prstGeom prst="line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07BD965-25A3-E4BA-BD56-A4443F5F84E4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677247" y="2331033"/>
            <a:ext cx="438571" cy="202779"/>
          </a:xfrm>
          <a:prstGeom prst="line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0352586-B3B2-0B49-5452-9C41DDB1C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3114" y="1879847"/>
            <a:ext cx="903583" cy="12283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B6735E-466F-A2ED-7E22-8982606BE6A2}"/>
              </a:ext>
            </a:extLst>
          </p:cNvPr>
          <p:cNvSpPr txBox="1"/>
          <p:nvPr/>
        </p:nvSpPr>
        <p:spPr>
          <a:xfrm>
            <a:off x="7115818" y="1853979"/>
            <a:ext cx="1549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Ubuntu" panose="020B0504030602030204" pitchFamily="34" charset="0"/>
              </a:rPr>
              <a:t>Systolic </a:t>
            </a:r>
            <a:br>
              <a:rPr lang="en-US" sz="1400" b="1" dirty="0">
                <a:latin typeface="Ubuntu" panose="020B0504030602030204" pitchFamily="34" charset="0"/>
              </a:rPr>
            </a:br>
            <a:r>
              <a:rPr lang="en-US" sz="1400" b="1" dirty="0">
                <a:latin typeface="Ubuntu" panose="020B0504030602030204" pitchFamily="34" charset="0"/>
              </a:rPr>
              <a:t>Dysfunction</a:t>
            </a:r>
            <a:br>
              <a:rPr lang="en-US" sz="1400" b="1" dirty="0">
                <a:latin typeface="Ubuntu" panose="020B0504030602030204" pitchFamily="34" charset="0"/>
              </a:rPr>
            </a:br>
            <a:r>
              <a:rPr lang="en-US" sz="1400" dirty="0">
                <a:latin typeface="Ubuntu" panose="020B0504030602030204" pitchFamily="34" charset="0"/>
              </a:rPr>
              <a:t>Ejection </a:t>
            </a:r>
            <a:br>
              <a:rPr lang="en-US" sz="1400" dirty="0">
                <a:latin typeface="Ubuntu" panose="020B0504030602030204" pitchFamily="34" charset="0"/>
              </a:rPr>
            </a:br>
            <a:r>
              <a:rPr lang="en-US" sz="1400" dirty="0">
                <a:latin typeface="Ubuntu" panose="020B0504030602030204" pitchFamily="34" charset="0"/>
              </a:rPr>
              <a:t>fraction &lt;50%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607A9F-BDA5-3053-DC65-B247FAE19DC5}"/>
              </a:ext>
            </a:extLst>
          </p:cNvPr>
          <p:cNvSpPr txBox="1"/>
          <p:nvPr/>
        </p:nvSpPr>
        <p:spPr>
          <a:xfrm>
            <a:off x="9659119" y="3209418"/>
            <a:ext cx="219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12713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2"/>
                </a:solidFill>
                <a:latin typeface="Ubuntu" panose="020B0504030602030204" pitchFamily="34" charset="0"/>
              </a:rPr>
              <a:t>GDMT (little data)</a:t>
            </a:r>
          </a:p>
          <a:p>
            <a:pPr marL="182563" indent="-112713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2"/>
                </a:solidFill>
                <a:latin typeface="Ubuntu" panose="020B0504030602030204" pitchFamily="34" charset="0"/>
              </a:rPr>
              <a:t>SGLT2i  (little data)</a:t>
            </a:r>
          </a:p>
          <a:p>
            <a:pPr marL="182563" indent="-112713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2"/>
                </a:solidFill>
                <a:latin typeface="Ubuntu" panose="020B0504030602030204" pitchFamily="34" charset="0"/>
              </a:rPr>
              <a:t>Diuretics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70FF12-63E2-7881-9A11-D0FFB3F7D1F6}"/>
              </a:ext>
            </a:extLst>
          </p:cNvPr>
          <p:cNvSpPr txBox="1"/>
          <p:nvPr/>
        </p:nvSpPr>
        <p:spPr>
          <a:xfrm>
            <a:off x="1676656" y="5078197"/>
            <a:ext cx="1987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079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2"/>
                </a:solidFill>
                <a:latin typeface="Ubuntu" panose="020B0504030602030204" pitchFamily="34" charset="0"/>
              </a:rPr>
              <a:t>Anti-coagulation (AHA, ESC Class 1, Level C)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773758-7F6D-9F6B-F20F-1139DBBD51F7}"/>
              </a:ext>
            </a:extLst>
          </p:cNvPr>
          <p:cNvSpPr txBox="1"/>
          <p:nvPr/>
        </p:nvSpPr>
        <p:spPr>
          <a:xfrm>
            <a:off x="4995366" y="5552399"/>
            <a:ext cx="2764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Ubuntu" panose="020B0504030602030204" pitchFamily="34" charset="0"/>
              </a:rPr>
              <a:t>Lymphatic dysfunction and Fontan associated liver disease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0518BC1-A4A1-12B3-634E-022F59C27A36}"/>
              </a:ext>
            </a:extLst>
          </p:cNvPr>
          <p:cNvSpPr txBox="1"/>
          <p:nvPr/>
        </p:nvSpPr>
        <p:spPr>
          <a:xfrm>
            <a:off x="9568909" y="4388048"/>
            <a:ext cx="21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12713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2"/>
                </a:solidFill>
                <a:latin typeface="Ubuntu" panose="020B0504030602030204" pitchFamily="34" charset="0"/>
              </a:rPr>
              <a:t>Anti-</a:t>
            </a:r>
            <a:r>
              <a:rPr lang="en-US" sz="1200" i="1" dirty="0" err="1">
                <a:solidFill>
                  <a:schemeClr val="tx2"/>
                </a:solidFill>
                <a:latin typeface="Ubuntu" panose="020B0504030602030204" pitchFamily="34" charset="0"/>
              </a:rPr>
              <a:t>Arrhythmics</a:t>
            </a:r>
            <a:endParaRPr lang="en-US" sz="1200" i="1" dirty="0">
              <a:solidFill>
                <a:schemeClr val="tx2"/>
              </a:solidFill>
              <a:latin typeface="Ubuntu" panose="020B0504030602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9A56661-96B4-3F6F-247A-FA6E286C0412}"/>
              </a:ext>
            </a:extLst>
          </p:cNvPr>
          <p:cNvSpPr txBox="1"/>
          <p:nvPr/>
        </p:nvSpPr>
        <p:spPr>
          <a:xfrm>
            <a:off x="8838921" y="5405768"/>
            <a:ext cx="2199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12713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2"/>
                </a:solidFill>
                <a:latin typeface="Ubuntu" panose="020B0504030602030204" pitchFamily="34" charset="0"/>
              </a:rPr>
              <a:t>ARB/ACEI/ARNI</a:t>
            </a:r>
          </a:p>
          <a:p>
            <a:pPr marL="182563" indent="-112713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tx2"/>
                </a:solidFill>
                <a:latin typeface="Ubuntu" panose="020B0504030602030204" pitchFamily="34" charset="0"/>
              </a:rPr>
              <a:t>Diuretics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503DC6-90BC-938B-43B1-0266ACA53C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744" y="3821368"/>
            <a:ext cx="352973" cy="18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03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CB68DC-B3D8-8E1C-0E6D-7DB7A597AA13}"/>
              </a:ext>
            </a:extLst>
          </p:cNvPr>
          <p:cNvSpPr/>
          <p:nvPr/>
        </p:nvSpPr>
        <p:spPr>
          <a:xfrm>
            <a:off x="609600" y="2385300"/>
            <a:ext cx="10972800" cy="3701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9502" dist="50800" dir="8100000" algn="tr" rotWithShape="0">
              <a:prstClr val="black">
                <a:alpha val="512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8BC469FB-DF89-0E99-1664-BF0598E311F9}"/>
              </a:ext>
            </a:extLst>
          </p:cNvPr>
          <p:cNvSpPr txBox="1">
            <a:spLocks/>
          </p:cNvSpPr>
          <p:nvPr/>
        </p:nvSpPr>
        <p:spPr>
          <a:xfrm>
            <a:off x="1214389" y="-24283"/>
            <a:ext cx="9763222" cy="2279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200" dirty="0">
                <a:latin typeface="Ubuntu" panose="020B0504030602030204" pitchFamily="34" charset="0"/>
              </a:rPr>
            </a:br>
            <a:r>
              <a:rPr lang="en-US" sz="3200" dirty="0">
                <a:latin typeface="Ubuntu" panose="020B0504030602030204" pitchFamily="34" charset="0"/>
              </a:rPr>
              <a:t>Heart Transplant Outcomes for Children with Fontan Procedure are Improving in the Recent Era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F4D1E-2E13-2E21-CF39-2FA73E782AB8}"/>
              </a:ext>
            </a:extLst>
          </p:cNvPr>
          <p:cNvSpPr txBox="1"/>
          <p:nvPr/>
        </p:nvSpPr>
        <p:spPr>
          <a:xfrm>
            <a:off x="3596699" y="6216194"/>
            <a:ext cx="7985702" cy="1385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Ubuntu" panose="020B0504030602030204" pitchFamily="34" charset="0"/>
              </a:rPr>
              <a:t>Ann </a:t>
            </a:r>
            <a:r>
              <a:rPr lang="en-US" sz="900" dirty="0" err="1">
                <a:latin typeface="Ubuntu" panose="020B0504030602030204" pitchFamily="34" charset="0"/>
              </a:rPr>
              <a:t>Thorac</a:t>
            </a:r>
            <a:r>
              <a:rPr lang="en-US" sz="900" dirty="0">
                <a:latin typeface="Ubuntu" panose="020B0504030602030204" pitchFamily="34" charset="0"/>
              </a:rPr>
              <a:t> Surg 2017; 103: 1315 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09E95A-227A-1960-E18E-932E4B667E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09"/>
          <a:stretch/>
        </p:blipFill>
        <p:spPr>
          <a:xfrm>
            <a:off x="4214812" y="2758748"/>
            <a:ext cx="7367587" cy="3044755"/>
          </a:xfrm>
          <a:prstGeom prst="rect">
            <a:avLst/>
          </a:prstGeom>
        </p:spPr>
      </p:pic>
      <p:sp>
        <p:nvSpPr>
          <p:cNvPr id="8" name="Title 27">
            <a:extLst>
              <a:ext uri="{FF2B5EF4-FFF2-40B4-BE49-F238E27FC236}">
                <a16:creationId xmlns:a16="http://schemas.microsoft.com/office/drawing/2014/main" id="{9DDA3DB0-C62F-1F3A-ACBD-A33FF6F3B49C}"/>
              </a:ext>
            </a:extLst>
          </p:cNvPr>
          <p:cNvSpPr txBox="1">
            <a:spLocks/>
          </p:cNvSpPr>
          <p:nvPr/>
        </p:nvSpPr>
        <p:spPr>
          <a:xfrm>
            <a:off x="1082992" y="2849198"/>
            <a:ext cx="2499418" cy="15895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>
              <a:lnSpc>
                <a:spcPct val="130000"/>
              </a:lnSpc>
              <a:buSzPct val="70000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Early phase mortality remains most challenging period post-heart transplant.</a:t>
            </a:r>
          </a:p>
          <a:p>
            <a:pPr marL="9525">
              <a:lnSpc>
                <a:spcPct val="130000"/>
              </a:lnSpc>
              <a:buSzPct val="70000"/>
            </a:pPr>
            <a:endParaRPr lang="en-US" sz="1800" dirty="0">
              <a:solidFill>
                <a:schemeClr val="tx1"/>
              </a:solidFill>
              <a:latin typeface="Ubuntu Light" panose="020B0304030602030204" pitchFamily="34" charset="0"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197B19A-29FD-8FCB-4A5C-E743B8113552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2"/>
                </a:solidFill>
                <a:latin typeface="Ubuntu" panose="020B0504030602030204" pitchFamily="34" charset="0"/>
              </a:rPr>
              <a:t>Therapeutic Options</a:t>
            </a:r>
          </a:p>
        </p:txBody>
      </p:sp>
      <p:sp>
        <p:nvSpPr>
          <p:cNvPr id="3" name="Title 27">
            <a:extLst>
              <a:ext uri="{FF2B5EF4-FFF2-40B4-BE49-F238E27FC236}">
                <a16:creationId xmlns:a16="http://schemas.microsoft.com/office/drawing/2014/main" id="{34231A9C-1DDF-FCD6-DF77-4ED659DF0171}"/>
              </a:ext>
            </a:extLst>
          </p:cNvPr>
          <p:cNvSpPr txBox="1">
            <a:spLocks/>
          </p:cNvSpPr>
          <p:nvPr/>
        </p:nvSpPr>
        <p:spPr>
          <a:xfrm>
            <a:off x="1082992" y="4438720"/>
            <a:ext cx="2987098" cy="12350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>
              <a:lnSpc>
                <a:spcPct val="130000"/>
              </a:lnSpc>
              <a:buSzPct val="70000"/>
            </a:pPr>
            <a:r>
              <a:rPr lang="en-US" sz="4400" b="1" dirty="0">
                <a:solidFill>
                  <a:schemeClr val="accent6"/>
                </a:solidFill>
                <a:latin typeface="Ubuntu Light" panose="020B0304030602030204" pitchFamily="34" charset="0"/>
              </a:rPr>
              <a:t>89%</a:t>
            </a:r>
            <a:r>
              <a:rPr lang="en-US" sz="4400" dirty="0">
                <a:solidFill>
                  <a:schemeClr val="accent6"/>
                </a:solidFill>
                <a:latin typeface="Ubuntu Light" panose="020B0304030602030204" pitchFamily="34" charset="0"/>
              </a:rPr>
              <a:t> </a:t>
            </a:r>
            <a:r>
              <a:rPr lang="en-US" sz="1800" b="1" dirty="0">
                <a:solidFill>
                  <a:schemeClr val="accent6"/>
                </a:solidFill>
                <a:latin typeface="Ubuntu Light" panose="020B0304030602030204" pitchFamily="34" charset="0"/>
              </a:rPr>
              <a:t>survival</a:t>
            </a:r>
            <a:r>
              <a:rPr lang="en-US" sz="1800" dirty="0">
                <a:solidFill>
                  <a:schemeClr val="accent6"/>
                </a:solidFill>
                <a:latin typeface="Ubuntu Light" panose="020B030403060203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at </a:t>
            </a:r>
            <a:b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1 year in most recent era. </a:t>
            </a:r>
          </a:p>
          <a:p>
            <a:pPr marL="9525">
              <a:lnSpc>
                <a:spcPct val="130000"/>
              </a:lnSpc>
              <a:buSzPct val="70000"/>
            </a:pPr>
            <a:endParaRPr lang="en-US" sz="1800" dirty="0">
              <a:solidFill>
                <a:schemeClr val="tx1"/>
              </a:solidFill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921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00962E-C70C-DFAA-CCE5-CFD4DBA745F4}"/>
              </a:ext>
            </a:extLst>
          </p:cNvPr>
          <p:cNvSpPr/>
          <p:nvPr/>
        </p:nvSpPr>
        <p:spPr>
          <a:xfrm>
            <a:off x="609600" y="2414588"/>
            <a:ext cx="10972800" cy="35220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9502" dist="50800" dir="8100000" algn="tr" rotWithShape="0">
              <a:prstClr val="black">
                <a:alpha val="512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2"/>
              </a:solidFill>
              <a:latin typeface="Ubuntu" panose="020B0504030602030204" pitchFamily="34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8BC469FB-DF89-0E99-1664-BF0598E311F9}"/>
              </a:ext>
            </a:extLst>
          </p:cNvPr>
          <p:cNvSpPr txBox="1">
            <a:spLocks/>
          </p:cNvSpPr>
          <p:nvPr/>
        </p:nvSpPr>
        <p:spPr>
          <a:xfrm>
            <a:off x="1214389" y="-49065"/>
            <a:ext cx="9763222" cy="2279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200" dirty="0">
                <a:latin typeface="Ubuntu" panose="020B0504030602030204" pitchFamily="34" charset="0"/>
              </a:rPr>
            </a:br>
            <a:r>
              <a:rPr lang="en-US" sz="3200" dirty="0">
                <a:latin typeface="Ubuntu" panose="020B0504030602030204" pitchFamily="34" charset="0"/>
              </a:rPr>
              <a:t>Outcomes of Adult Heart and Combined Heart </a:t>
            </a:r>
            <a:br>
              <a:rPr lang="en-US" sz="3200" dirty="0">
                <a:latin typeface="Ubuntu" panose="020B0504030602030204" pitchFamily="34" charset="0"/>
              </a:rPr>
            </a:br>
            <a:r>
              <a:rPr lang="en-US" sz="3200" dirty="0">
                <a:latin typeface="Ubuntu" panose="020B0504030602030204" pitchFamily="34" charset="0"/>
              </a:rPr>
              <a:t>and Liver Transplant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A7D853-0DFC-5BF6-2EC7-6B052F375DF4}"/>
              </a:ext>
            </a:extLst>
          </p:cNvPr>
          <p:cNvSpPr txBox="1"/>
          <p:nvPr/>
        </p:nvSpPr>
        <p:spPr>
          <a:xfrm>
            <a:off x="4626942" y="6140626"/>
            <a:ext cx="6197128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>
                <a:latin typeface="Ubuntu" panose="020B0504030602030204" pitchFamily="34" charset="0"/>
              </a:rPr>
              <a:t>JACC Vol. 81, No.22, 2023</a:t>
            </a:r>
          </a:p>
        </p:txBody>
      </p:sp>
      <p:sp>
        <p:nvSpPr>
          <p:cNvPr id="7" name="Title 27">
            <a:extLst>
              <a:ext uri="{FF2B5EF4-FFF2-40B4-BE49-F238E27FC236}">
                <a16:creationId xmlns:a16="http://schemas.microsoft.com/office/drawing/2014/main" id="{F669C90E-8312-7055-7EAF-1E6B7F2F6DB2}"/>
              </a:ext>
            </a:extLst>
          </p:cNvPr>
          <p:cNvSpPr txBox="1">
            <a:spLocks/>
          </p:cNvSpPr>
          <p:nvPr/>
        </p:nvSpPr>
        <p:spPr>
          <a:xfrm>
            <a:off x="1106449" y="3685946"/>
            <a:ext cx="3620296" cy="21243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>
              <a:lnSpc>
                <a:spcPct val="130000"/>
              </a:lnSpc>
              <a:buSzPct val="70000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For Fontan patients with FALD score &gt;=2 a heart transplant alone resulted in inferior survival than a heart-liver transplant.</a:t>
            </a:r>
          </a:p>
          <a:p>
            <a:pPr marL="9525">
              <a:lnSpc>
                <a:spcPct val="130000"/>
              </a:lnSpc>
              <a:buSzPct val="70000"/>
            </a:pPr>
            <a:endParaRPr lang="en-US" sz="1800" dirty="0">
              <a:solidFill>
                <a:schemeClr val="tx1"/>
              </a:solidFill>
              <a:latin typeface="Ubuntu Light" panose="020B0304030602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E0BF35-9915-21DD-8AAF-BA64B8709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020" y="2631893"/>
            <a:ext cx="3843978" cy="3176340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E31A915E-7E20-CBCC-B706-180B007383DE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2"/>
                </a:solidFill>
                <a:latin typeface="Ubuntu" panose="020B0504030602030204" pitchFamily="34" charset="0"/>
              </a:rPr>
              <a:t>Therapeutic Options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ED5AEF-A47F-41BB-B8F7-33DFFC2E4745}"/>
              </a:ext>
            </a:extLst>
          </p:cNvPr>
          <p:cNvCxnSpPr>
            <a:cxnSpLocks/>
          </p:cNvCxnSpPr>
          <p:nvPr/>
        </p:nvCxnSpPr>
        <p:spPr>
          <a:xfrm flipV="1">
            <a:off x="6980133" y="3962400"/>
            <a:ext cx="117231" cy="528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B480188-AD6B-D989-367A-D75D0D3A5681}"/>
              </a:ext>
            </a:extLst>
          </p:cNvPr>
          <p:cNvSpPr txBox="1"/>
          <p:nvPr/>
        </p:nvSpPr>
        <p:spPr>
          <a:xfrm>
            <a:off x="1078088" y="3044826"/>
            <a:ext cx="3219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>
              <a:buSzPct val="70000"/>
            </a:pPr>
            <a:r>
              <a:rPr lang="en-US" sz="3200" b="1" dirty="0">
                <a:solidFill>
                  <a:schemeClr val="accent6"/>
                </a:solidFill>
                <a:latin typeface="Ubuntu Light" panose="020B0304030602030204" pitchFamily="34" charset="0"/>
              </a:rPr>
              <a:t>Foster Study</a:t>
            </a:r>
          </a:p>
        </p:txBody>
      </p:sp>
    </p:spTree>
    <p:extLst>
      <p:ext uri="{BB962C8B-B14F-4D97-AF65-F5344CB8AC3E}">
        <p14:creationId xmlns:p14="http://schemas.microsoft.com/office/powerpoint/2010/main" val="1998353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00962E-C70C-DFAA-CCE5-CFD4DBA745F4}"/>
              </a:ext>
            </a:extLst>
          </p:cNvPr>
          <p:cNvSpPr/>
          <p:nvPr/>
        </p:nvSpPr>
        <p:spPr>
          <a:xfrm>
            <a:off x="635000" y="2162329"/>
            <a:ext cx="10922000" cy="3701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9502" dist="50800" dir="8100000" algn="tr" rotWithShape="0">
              <a:prstClr val="black">
                <a:alpha val="512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8BC469FB-DF89-0E99-1664-BF0598E311F9}"/>
              </a:ext>
            </a:extLst>
          </p:cNvPr>
          <p:cNvSpPr txBox="1">
            <a:spLocks/>
          </p:cNvSpPr>
          <p:nvPr/>
        </p:nvSpPr>
        <p:spPr>
          <a:xfrm>
            <a:off x="1214389" y="-24283"/>
            <a:ext cx="9763222" cy="17159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200" dirty="0">
                <a:latin typeface="Ubuntu" panose="020B0504030602030204" pitchFamily="34" charset="0"/>
              </a:rPr>
            </a:br>
            <a:r>
              <a:rPr lang="en-US" sz="3200" dirty="0">
                <a:latin typeface="Ubuntu" panose="020B0504030602030204" pitchFamily="34" charset="0"/>
              </a:rPr>
              <a:t>VADs in Fontan Patients: Survival Outcomes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A7D853-0DFC-5BF6-2EC7-6B052F375DF4}"/>
              </a:ext>
            </a:extLst>
          </p:cNvPr>
          <p:cNvSpPr txBox="1"/>
          <p:nvPr/>
        </p:nvSpPr>
        <p:spPr>
          <a:xfrm>
            <a:off x="3762313" y="6054886"/>
            <a:ext cx="6197128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>
                <a:latin typeface="Ubuntu" panose="020B0504030602030204" pitchFamily="34" charset="0"/>
              </a:rPr>
              <a:t>The Journal of Heart and Lung Transplantation, Vol 40, No 5, May 2021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E31A915E-7E20-CBCC-B706-180B007383DE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2"/>
                </a:solidFill>
                <a:latin typeface="Ubuntu" panose="020B0504030602030204" pitchFamily="34" charset="0"/>
              </a:rPr>
              <a:t>Therapeutic Options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C644F-7019-081C-EB3D-8A1421C347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273"/>
          <a:stretch/>
        </p:blipFill>
        <p:spPr>
          <a:xfrm>
            <a:off x="3370644" y="2690741"/>
            <a:ext cx="3893336" cy="26442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8BC9EB-E54B-04B4-417E-0E153A61A6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3"/>
          <a:stretch/>
        </p:blipFill>
        <p:spPr>
          <a:xfrm>
            <a:off x="7336909" y="2748625"/>
            <a:ext cx="3872505" cy="24668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13C229-E531-507E-C3C8-E65DCEEEB75B}"/>
              </a:ext>
            </a:extLst>
          </p:cNvPr>
          <p:cNvSpPr txBox="1"/>
          <p:nvPr/>
        </p:nvSpPr>
        <p:spPr>
          <a:xfrm>
            <a:off x="1214389" y="2941990"/>
            <a:ext cx="2156255" cy="200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400" b="1" dirty="0">
                <a:solidFill>
                  <a:schemeClr val="accent6"/>
                </a:solidFill>
                <a:latin typeface="Ubuntu Light" panose="020B0304030602030204" pitchFamily="34" charset="0"/>
              </a:rPr>
              <a:t>80% </a:t>
            </a:r>
            <a:br>
              <a:rPr lang="en-US" sz="4400" b="1" dirty="0">
                <a:solidFill>
                  <a:schemeClr val="accent6"/>
                </a:solidFill>
                <a:latin typeface="Ubuntu Light" panose="020B0304030602030204" pitchFamily="34" charset="0"/>
              </a:rPr>
            </a:br>
            <a:r>
              <a:rPr lang="en-US" dirty="0">
                <a:latin typeface="Ubuntu Light" panose="020B0304030602030204" pitchFamily="34" charset="0"/>
              </a:rPr>
              <a:t>alive, transplanted </a:t>
            </a:r>
            <a:br>
              <a:rPr lang="en-US" dirty="0">
                <a:latin typeface="Ubuntu Light" panose="020B0304030602030204" pitchFamily="34" charset="0"/>
              </a:rPr>
            </a:br>
            <a:r>
              <a:rPr lang="en-US" dirty="0">
                <a:latin typeface="Ubuntu Light" panose="020B0304030602030204" pitchFamily="34" charset="0"/>
              </a:rPr>
              <a:t>or on device </a:t>
            </a:r>
            <a:br>
              <a:rPr lang="en-US" dirty="0">
                <a:latin typeface="Ubuntu Light" panose="020B0304030602030204" pitchFamily="34" charset="0"/>
              </a:rPr>
            </a:br>
            <a:r>
              <a:rPr lang="en-US" dirty="0">
                <a:latin typeface="Ubuntu Light" panose="020B0304030602030204" pitchFamily="34" charset="0"/>
              </a:rPr>
              <a:t>at 1 year. </a:t>
            </a:r>
          </a:p>
        </p:txBody>
      </p:sp>
    </p:spTree>
    <p:extLst>
      <p:ext uri="{BB962C8B-B14F-4D97-AF65-F5344CB8AC3E}">
        <p14:creationId xmlns:p14="http://schemas.microsoft.com/office/powerpoint/2010/main" val="3271586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20B359-1048-BA11-31B8-28461A6518D5}"/>
              </a:ext>
            </a:extLst>
          </p:cNvPr>
          <p:cNvSpPr/>
          <p:nvPr/>
        </p:nvSpPr>
        <p:spPr>
          <a:xfrm>
            <a:off x="0" y="0"/>
            <a:ext cx="12192000" cy="18556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1D0387A-083F-6004-B5B8-AB6C2BC5A65F}"/>
              </a:ext>
            </a:extLst>
          </p:cNvPr>
          <p:cNvSpPr txBox="1">
            <a:spLocks/>
          </p:cNvSpPr>
          <p:nvPr/>
        </p:nvSpPr>
        <p:spPr>
          <a:xfrm>
            <a:off x="1223353" y="63714"/>
            <a:ext cx="9763222" cy="1670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Ubuntu" panose="020B0504030602030204" pitchFamily="34" charset="0"/>
              </a:rPr>
              <a:t>Disclosures</a:t>
            </a:r>
          </a:p>
        </p:txBody>
      </p:sp>
      <p:sp>
        <p:nvSpPr>
          <p:cNvPr id="9" name="Title 27">
            <a:extLst>
              <a:ext uri="{FF2B5EF4-FFF2-40B4-BE49-F238E27FC236}">
                <a16:creationId xmlns:a16="http://schemas.microsoft.com/office/drawing/2014/main" id="{CDE324C6-A2B7-5649-6FA1-55E3903B543C}"/>
              </a:ext>
            </a:extLst>
          </p:cNvPr>
          <p:cNvSpPr txBox="1">
            <a:spLocks/>
          </p:cNvSpPr>
          <p:nvPr/>
        </p:nvSpPr>
        <p:spPr>
          <a:xfrm>
            <a:off x="995082" y="2456953"/>
            <a:ext cx="10219764" cy="35421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61925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Insert Disclosure One</a:t>
            </a:r>
          </a:p>
          <a:p>
            <a:pPr marL="171450" indent="-161925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Insert Disclosure Two</a:t>
            </a:r>
          </a:p>
          <a:p>
            <a:pPr marL="171450" indent="-161925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Insert Disclosure Three</a:t>
            </a:r>
          </a:p>
          <a:p>
            <a:pPr marL="171450" indent="-161925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Insert Disclosure Four, </a:t>
            </a:r>
            <a:r>
              <a:rPr lang="en-US" sz="1800" dirty="0" err="1">
                <a:solidFill>
                  <a:schemeClr val="tx1"/>
                </a:solidFill>
                <a:latin typeface="Ubuntu Light" panose="020B0304030602030204" pitchFamily="34" charset="0"/>
              </a:rPr>
              <a:t>etc</a:t>
            </a: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…</a:t>
            </a:r>
          </a:p>
          <a:p>
            <a:pPr marL="171450" indent="-161925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947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00962E-C70C-DFAA-CCE5-CFD4DBA745F4}"/>
              </a:ext>
            </a:extLst>
          </p:cNvPr>
          <p:cNvSpPr/>
          <p:nvPr/>
        </p:nvSpPr>
        <p:spPr>
          <a:xfrm>
            <a:off x="635000" y="2162329"/>
            <a:ext cx="10922000" cy="3701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9502" dist="50800" dir="8100000" algn="tr" rotWithShape="0">
              <a:prstClr val="black">
                <a:alpha val="512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8BC469FB-DF89-0E99-1664-BF0598E311F9}"/>
              </a:ext>
            </a:extLst>
          </p:cNvPr>
          <p:cNvSpPr txBox="1">
            <a:spLocks/>
          </p:cNvSpPr>
          <p:nvPr/>
        </p:nvSpPr>
        <p:spPr>
          <a:xfrm>
            <a:off x="1214389" y="-24283"/>
            <a:ext cx="9763222" cy="17159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200" dirty="0">
                <a:latin typeface="Ubuntu" panose="020B0504030602030204" pitchFamily="34" charset="0"/>
              </a:rPr>
            </a:br>
            <a:r>
              <a:rPr lang="en-US" sz="3200" dirty="0">
                <a:latin typeface="Ubuntu" panose="020B0504030602030204" pitchFamily="34" charset="0"/>
              </a:rPr>
              <a:t>VADs in Fontan Patients: Decrease in PCWP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A7D853-0DFC-5BF6-2EC7-6B052F375DF4}"/>
              </a:ext>
            </a:extLst>
          </p:cNvPr>
          <p:cNvSpPr txBox="1"/>
          <p:nvPr/>
        </p:nvSpPr>
        <p:spPr>
          <a:xfrm>
            <a:off x="2997436" y="6054886"/>
            <a:ext cx="6197128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>
                <a:latin typeface="Ubuntu" panose="020B0504030602030204" pitchFamily="34" charset="0"/>
              </a:rPr>
              <a:t>The Journal of Heart and Lung Transplantation, Vol 40, No 5, May 2021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E31A915E-7E20-CBCC-B706-180B007383DE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2"/>
                </a:solidFill>
                <a:latin typeface="Ubuntu" panose="020B0504030602030204" pitchFamily="34" charset="0"/>
              </a:rPr>
              <a:t>Therapeutic Options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93D771-2503-9FE4-6A59-74652DBC03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1" r="6980" b="9272"/>
          <a:stretch/>
        </p:blipFill>
        <p:spPr>
          <a:xfrm>
            <a:off x="1214388" y="2297796"/>
            <a:ext cx="9589079" cy="335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87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BC469FB-DF89-0E99-1664-BF0598E311F9}"/>
              </a:ext>
            </a:extLst>
          </p:cNvPr>
          <p:cNvSpPr txBox="1">
            <a:spLocks/>
          </p:cNvSpPr>
          <p:nvPr/>
        </p:nvSpPr>
        <p:spPr>
          <a:xfrm>
            <a:off x="1214389" y="-24283"/>
            <a:ext cx="9763222" cy="17159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200" dirty="0">
                <a:latin typeface="Ubuntu" panose="020B0504030602030204" pitchFamily="34" charset="0"/>
              </a:rPr>
            </a:br>
            <a:r>
              <a:rPr lang="en-US" sz="3200" dirty="0">
                <a:latin typeface="Ubuntu" panose="020B0504030602030204" pitchFamily="34" charset="0"/>
              </a:rPr>
              <a:t>VADs in Fontan Patients: Rehabilitation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E31A915E-7E20-CBCC-B706-180B007383DE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2"/>
                </a:solidFill>
                <a:latin typeface="Ubuntu" panose="020B0504030602030204" pitchFamily="34" charset="0"/>
              </a:rPr>
              <a:t>Therapeutic Options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83CAC6-4CA3-9AC5-D3F8-256B3BACC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537" y="2314172"/>
            <a:ext cx="2690813" cy="348222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C681D8-3341-3A34-36D8-2AF7651AF8BF}"/>
              </a:ext>
            </a:extLst>
          </p:cNvPr>
          <p:cNvSpPr txBox="1">
            <a:spLocks/>
          </p:cNvSpPr>
          <p:nvPr/>
        </p:nvSpPr>
        <p:spPr>
          <a:xfrm>
            <a:off x="1586009" y="3276296"/>
            <a:ext cx="5972079" cy="15579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en-US" sz="2400" dirty="0">
                <a:latin typeface="Ubuntu Light" panose="020B0304030602030204" pitchFamily="34" charset="0"/>
              </a:rPr>
              <a:t>Can we resuscitate end organs, reverse frailty and improve quality of life?</a:t>
            </a:r>
          </a:p>
        </p:txBody>
      </p:sp>
    </p:spTree>
    <p:extLst>
      <p:ext uri="{BB962C8B-B14F-4D97-AF65-F5344CB8AC3E}">
        <p14:creationId xmlns:p14="http://schemas.microsoft.com/office/powerpoint/2010/main" val="2823272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7">
            <a:extLst>
              <a:ext uri="{FF2B5EF4-FFF2-40B4-BE49-F238E27FC236}">
                <a16:creationId xmlns:a16="http://schemas.microsoft.com/office/drawing/2014/main" id="{114DB503-40F8-6BE2-1327-E19BFD30911B}"/>
              </a:ext>
            </a:extLst>
          </p:cNvPr>
          <p:cNvSpPr txBox="1">
            <a:spLocks/>
          </p:cNvSpPr>
          <p:nvPr/>
        </p:nvSpPr>
        <p:spPr>
          <a:xfrm>
            <a:off x="570270" y="2255521"/>
            <a:ext cx="10874477" cy="35421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2425" indent="-342900">
              <a:lnSpc>
                <a:spcPct val="130000"/>
              </a:lnSpc>
              <a:buSzPct val="70000"/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Fontan patients are increasingly surviving into adulthood, but with ongoing risk for long-term cardiac and multiorgan sequela.</a:t>
            </a:r>
          </a:p>
          <a:p>
            <a:pPr marL="352425" indent="-342900">
              <a:lnSpc>
                <a:spcPct val="130000"/>
              </a:lnSpc>
              <a:buSzPct val="70000"/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There is limited data for cardiac medications for Fontan failure.</a:t>
            </a:r>
          </a:p>
          <a:p>
            <a:pPr marL="352425" indent="-342900">
              <a:lnSpc>
                <a:spcPct val="130000"/>
              </a:lnSpc>
              <a:buSzPct val="70000"/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Fontan patients with failing physiology should be considered for advanced heart failure therapies (VAD, heart transplant).</a:t>
            </a:r>
          </a:p>
          <a:p>
            <a:pPr marL="352425" indent="-342900">
              <a:lnSpc>
                <a:spcPct val="130000"/>
              </a:lnSpc>
              <a:buSzPct val="70000"/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Increasingly, Fontan patients with advanced heart failure are undergoing successful VAD implantation and heart transplantation.</a:t>
            </a:r>
          </a:p>
          <a:p>
            <a:pPr marL="352425" indent="-342900">
              <a:lnSpc>
                <a:spcPct val="130000"/>
              </a:lnSpc>
              <a:buSzPct val="70000"/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Both VAD and heart transplant outcomes for Fontan patients continue to improve.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F50BDA3-7110-6DB6-0F33-78520DC5C3BB}"/>
              </a:ext>
            </a:extLst>
          </p:cNvPr>
          <p:cNvSpPr txBox="1">
            <a:spLocks/>
          </p:cNvSpPr>
          <p:nvPr/>
        </p:nvSpPr>
        <p:spPr>
          <a:xfrm>
            <a:off x="1214389" y="-24283"/>
            <a:ext cx="9763222" cy="2279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Ubuntu" panose="020B0504030602030204" pitchFamily="34" charset="0"/>
              </a:rPr>
              <a:t>Current Summary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7C9E230-A417-1F0A-ACE7-62C67CD82023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2"/>
                </a:solidFill>
                <a:latin typeface="Ubuntu" panose="020B0504030602030204" pitchFamily="34" charset="0"/>
              </a:rPr>
              <a:t>Therapeutic Options</a:t>
            </a:r>
          </a:p>
        </p:txBody>
      </p:sp>
    </p:spTree>
    <p:extLst>
      <p:ext uri="{BB962C8B-B14F-4D97-AF65-F5344CB8AC3E}">
        <p14:creationId xmlns:p14="http://schemas.microsoft.com/office/powerpoint/2010/main" val="1161327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4FEDC1-F6C0-D8FC-26C3-9C2750A32EB7}"/>
              </a:ext>
            </a:extLst>
          </p:cNvPr>
          <p:cNvSpPr txBox="1"/>
          <p:nvPr/>
        </p:nvSpPr>
        <p:spPr>
          <a:xfrm>
            <a:off x="3560793" y="2487694"/>
            <a:ext cx="5070413" cy="1079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FEFE"/>
                </a:solidFill>
                <a:latin typeface="Ubuntu Light" panose="020B0304030602030204" pitchFamily="34" charset="0"/>
              </a:rPr>
              <a:t>ACTION Steps</a:t>
            </a:r>
            <a:endParaRPr kumimoji="0" lang="en-US" sz="6000" u="none" strike="noStrike" kern="1200" cap="none" spc="0" normalizeH="0" baseline="0" noProof="0" dirty="0">
              <a:ln>
                <a:noFill/>
              </a:ln>
              <a:solidFill>
                <a:srgbClr val="FFFEFE"/>
              </a:solidFill>
              <a:effectLst/>
              <a:uLnTx/>
              <a:uFillTx/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024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C060B3-C2BF-D070-5DC3-9EF975269F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92" r="5892"/>
          <a:stretch/>
        </p:blipFill>
        <p:spPr>
          <a:xfrm>
            <a:off x="6456728" y="-1"/>
            <a:ext cx="5735272" cy="650146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7A9A3C5-87E6-E516-F4A8-C5D0A1484D53}"/>
              </a:ext>
            </a:extLst>
          </p:cNvPr>
          <p:cNvSpPr/>
          <p:nvPr/>
        </p:nvSpPr>
        <p:spPr>
          <a:xfrm>
            <a:off x="0" y="1459"/>
            <a:ext cx="12080142" cy="6500008"/>
          </a:xfrm>
          <a:prstGeom prst="rect">
            <a:avLst/>
          </a:prstGeom>
          <a:gradFill>
            <a:gsLst>
              <a:gs pos="43000">
                <a:schemeClr val="accent6"/>
              </a:gs>
              <a:gs pos="8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E05D0F-63CA-480B-4C80-35DAAD14BBF7}"/>
              </a:ext>
            </a:extLst>
          </p:cNvPr>
          <p:cNvSpPr/>
          <p:nvPr/>
        </p:nvSpPr>
        <p:spPr>
          <a:xfrm>
            <a:off x="4956092" y="-2"/>
            <a:ext cx="4048423" cy="6500008"/>
          </a:xfrm>
          <a:prstGeom prst="rect">
            <a:avLst/>
          </a:prstGeom>
          <a:gradFill>
            <a:gsLst>
              <a:gs pos="43000">
                <a:schemeClr val="accent6"/>
              </a:gs>
              <a:gs pos="8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AC077-42C6-E350-A480-4C71D5FAF642}"/>
              </a:ext>
            </a:extLst>
          </p:cNvPr>
          <p:cNvSpPr txBox="1"/>
          <p:nvPr/>
        </p:nvSpPr>
        <p:spPr>
          <a:xfrm>
            <a:off x="535159" y="2292438"/>
            <a:ext cx="5070413" cy="2267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Despite the prevalence of patients with Fontan circulation …..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EFE"/>
              </a:solidFill>
              <a:effectLst/>
              <a:uLnTx/>
              <a:uFillTx/>
              <a:latin typeface="Ubuntu Light" panose="020B03040306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EFE"/>
              </a:solidFill>
              <a:effectLst/>
              <a:uLnTx/>
              <a:uFillTx/>
              <a:latin typeface="Ubuntu Light" panose="020B03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Cardiac devices and medicines are </a:t>
            </a:r>
            <a:r>
              <a:rPr lang="en-US" sz="2000" dirty="0">
                <a:solidFill>
                  <a:srgbClr val="FFFEFE"/>
                </a:solidFill>
                <a:latin typeface="Ubuntu Light" panose="020B0304030602030204" pitchFamily="34" charset="0"/>
              </a:rPr>
              <a:t>rarely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developed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Ubuntu Light" panose="020B0304030602030204" pitchFamily="34" charset="0"/>
                <a:ea typeface="+mn-ea"/>
                <a:cs typeface="+mn-cs"/>
              </a:rPr>
              <a:t>or studied for patients with this physiology.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678170-24DE-F666-5844-8C03B3B791F3}"/>
              </a:ext>
            </a:extLst>
          </p:cNvPr>
          <p:cNvSpPr txBox="1">
            <a:spLocks/>
          </p:cNvSpPr>
          <p:nvPr/>
        </p:nvSpPr>
        <p:spPr>
          <a:xfrm>
            <a:off x="535154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00" dirty="0">
                <a:solidFill>
                  <a:schemeClr val="tx2">
                    <a:lumMod val="60000"/>
                    <a:lumOff val="40000"/>
                  </a:schemeClr>
                </a:solidFill>
                <a:latin typeface="Ubuntu" panose="020B0504030602030204" pitchFamily="34" charset="0"/>
              </a:rPr>
              <a:t>THE PROBLEM</a:t>
            </a:r>
          </a:p>
        </p:txBody>
      </p:sp>
    </p:spTree>
    <p:extLst>
      <p:ext uri="{BB962C8B-B14F-4D97-AF65-F5344CB8AC3E}">
        <p14:creationId xmlns:p14="http://schemas.microsoft.com/office/powerpoint/2010/main" val="2195424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6A043F-D566-B924-0C95-96EF42C692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400" t="20001" r="18400" b="-15588"/>
          <a:stretch/>
        </p:blipFill>
        <p:spPr>
          <a:xfrm>
            <a:off x="-12927" y="-1810"/>
            <a:ext cx="12204927" cy="777758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6997799-D8A5-E8D2-B174-2E5326585AA0}"/>
              </a:ext>
            </a:extLst>
          </p:cNvPr>
          <p:cNvSpPr/>
          <p:nvPr/>
        </p:nvSpPr>
        <p:spPr>
          <a:xfrm>
            <a:off x="0" y="0"/>
            <a:ext cx="11969580" cy="6515080"/>
          </a:xfrm>
          <a:prstGeom prst="rect">
            <a:avLst/>
          </a:prstGeom>
          <a:gradFill>
            <a:gsLst>
              <a:gs pos="33000">
                <a:schemeClr val="accent6"/>
              </a:gs>
              <a:gs pos="82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B469E8-6283-B5AF-DB72-61E97415E1CA}"/>
              </a:ext>
            </a:extLst>
          </p:cNvPr>
          <p:cNvSpPr txBox="1"/>
          <p:nvPr/>
        </p:nvSpPr>
        <p:spPr>
          <a:xfrm>
            <a:off x="1245157" y="3699630"/>
            <a:ext cx="3607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buntu Light" panose="020B0304030602030204" pitchFamily="34" charset="0"/>
              </a:rPr>
              <a:t>Difficult to know when to refer for advanced therapies.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58CF0B-E84D-6446-8AEB-7880AD277C23}"/>
              </a:ext>
            </a:extLst>
          </p:cNvPr>
          <p:cNvSpPr txBox="1"/>
          <p:nvPr/>
        </p:nvSpPr>
        <p:spPr>
          <a:xfrm>
            <a:off x="1245157" y="2688028"/>
            <a:ext cx="3362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buntu Light" panose="020B0304030602030204" pitchFamily="34" charset="0"/>
              </a:rPr>
              <a:t>Most heart failure medicines are used in Fontan patients without data</a:t>
            </a: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3EE51B30-F1D0-A7F9-D7E8-B3D7D6B80BF7}"/>
              </a:ext>
            </a:extLst>
          </p:cNvPr>
          <p:cNvSpPr txBox="1">
            <a:spLocks/>
          </p:cNvSpPr>
          <p:nvPr/>
        </p:nvSpPr>
        <p:spPr>
          <a:xfrm>
            <a:off x="567093" y="1399427"/>
            <a:ext cx="5140960" cy="1288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We don’t always have the right treatments...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2FC9D0C-C39E-B7F9-89FE-1B67C6322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99" y="2816742"/>
            <a:ext cx="403289" cy="332452"/>
          </a:xfrm>
          <a:prstGeom prst="rect">
            <a:avLst/>
          </a:prstGeom>
        </p:spPr>
      </p:pic>
      <p:sp>
        <p:nvSpPr>
          <p:cNvPr id="40" name="Title 2">
            <a:extLst>
              <a:ext uri="{FF2B5EF4-FFF2-40B4-BE49-F238E27FC236}">
                <a16:creationId xmlns:a16="http://schemas.microsoft.com/office/drawing/2014/main" id="{4F28C971-0D14-2C18-DDEF-17415F5491C7}"/>
              </a:ext>
            </a:extLst>
          </p:cNvPr>
          <p:cNvSpPr txBox="1">
            <a:spLocks/>
          </p:cNvSpPr>
          <p:nvPr/>
        </p:nvSpPr>
        <p:spPr>
          <a:xfrm>
            <a:off x="535154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00" dirty="0">
                <a:solidFill>
                  <a:schemeClr val="tx2">
                    <a:lumMod val="60000"/>
                    <a:lumOff val="40000"/>
                  </a:schemeClr>
                </a:solidFill>
                <a:latin typeface="Ubuntu" panose="020B0504030602030204" pitchFamily="34" charset="0"/>
              </a:rPr>
              <a:t>THE PROBLEM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CC7EAB-890C-38B6-14B1-6E8A35EA78BB}"/>
              </a:ext>
            </a:extLst>
          </p:cNvPr>
          <p:cNvSpPr txBox="1"/>
          <p:nvPr/>
        </p:nvSpPr>
        <p:spPr>
          <a:xfrm>
            <a:off x="1245157" y="4622960"/>
            <a:ext cx="3933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buntu Light" panose="020B0304030602030204" pitchFamily="34" charset="0"/>
              </a:rPr>
              <a:t>Most Fontan patients that need a VAD do not have the right devices available.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D02D0-5F31-9589-6CD4-7784DC71B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356" y="4840929"/>
            <a:ext cx="367032" cy="3584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2B5D80-E8E6-14D7-5D39-416E93878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614" y="3817899"/>
            <a:ext cx="417774" cy="35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73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18CA447-9C3C-1735-6CDD-5D2B1ABF0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" r="12151" b="392"/>
          <a:stretch/>
        </p:blipFill>
        <p:spPr>
          <a:xfrm>
            <a:off x="3578172" y="1"/>
            <a:ext cx="8613828" cy="650789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53BFD5-5202-5F13-27DF-5270302BF5D4}"/>
              </a:ext>
            </a:extLst>
          </p:cNvPr>
          <p:cNvSpPr/>
          <p:nvPr/>
        </p:nvSpPr>
        <p:spPr>
          <a:xfrm>
            <a:off x="0" y="0"/>
            <a:ext cx="11969580" cy="6515080"/>
          </a:xfrm>
          <a:prstGeom prst="rect">
            <a:avLst/>
          </a:prstGeom>
          <a:gradFill>
            <a:gsLst>
              <a:gs pos="33000">
                <a:schemeClr val="accent6"/>
              </a:gs>
              <a:gs pos="82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B469E8-6283-B5AF-DB72-61E97415E1CA}"/>
              </a:ext>
            </a:extLst>
          </p:cNvPr>
          <p:cNvSpPr txBox="1"/>
          <p:nvPr/>
        </p:nvSpPr>
        <p:spPr>
          <a:xfrm>
            <a:off x="1245157" y="2868160"/>
            <a:ext cx="3607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buntu Light" panose="020B0304030602030204" pitchFamily="34" charset="0"/>
              </a:rPr>
              <a:t>Relatively small patient numbers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58CF0B-E84D-6446-8AEB-7880AD277C23}"/>
              </a:ext>
            </a:extLst>
          </p:cNvPr>
          <p:cNvSpPr txBox="1"/>
          <p:nvPr/>
        </p:nvSpPr>
        <p:spPr>
          <a:xfrm>
            <a:off x="1245157" y="3633364"/>
            <a:ext cx="319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buntu Light" panose="020B0304030602030204" pitchFamily="34" charset="0"/>
              </a:rPr>
              <a:t>Lack of economic incentive</a:t>
            </a: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3EE51B30-F1D0-A7F9-D7E8-B3D7D6B80BF7}"/>
              </a:ext>
            </a:extLst>
          </p:cNvPr>
          <p:cNvSpPr txBox="1">
            <a:spLocks/>
          </p:cNvSpPr>
          <p:nvPr/>
        </p:nvSpPr>
        <p:spPr>
          <a:xfrm>
            <a:off x="535154" y="1394475"/>
            <a:ext cx="3922643" cy="1288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  <a:latin typeface="Ubuntu" panose="020B0504030602030204" pitchFamily="34" charset="0"/>
              </a:rPr>
              <a:t>The best therapies are not developed for these patients due to…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6BC8BA-E434-ECFE-27CE-7CD9E17AF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15" y="5041848"/>
            <a:ext cx="409587" cy="370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7F22E2-EB31-0AB8-15FC-024CB7414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15" y="2868160"/>
            <a:ext cx="324282" cy="4296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1640C3-3792-B2D6-4200-EFFED8865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515" y="3628080"/>
            <a:ext cx="399485" cy="370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ED586B-CC19-542F-2FED-7E41423ABF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515" y="4339934"/>
            <a:ext cx="376682" cy="370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2EAF9F-9BA4-1286-F5B3-3AF83C78923B}"/>
              </a:ext>
            </a:extLst>
          </p:cNvPr>
          <p:cNvSpPr txBox="1"/>
          <p:nvPr/>
        </p:nvSpPr>
        <p:spPr>
          <a:xfrm>
            <a:off x="1245157" y="4312758"/>
            <a:ext cx="319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buntu Light" panose="020B0304030602030204" pitchFamily="34" charset="0"/>
              </a:rPr>
              <a:t>Burden of data collection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A52524-582F-5532-486E-D8D4A9927539}"/>
              </a:ext>
            </a:extLst>
          </p:cNvPr>
          <p:cNvSpPr txBox="1"/>
          <p:nvPr/>
        </p:nvSpPr>
        <p:spPr>
          <a:xfrm>
            <a:off x="1245156" y="5002533"/>
            <a:ext cx="4380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buntu Light" panose="020B0304030602030204" pitchFamily="34" charset="0"/>
              </a:rPr>
              <a:t>Suboptimal awareness of the problem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96A7568A-79A0-4A2A-A895-68D6D0C095B0}"/>
              </a:ext>
            </a:extLst>
          </p:cNvPr>
          <p:cNvSpPr txBox="1">
            <a:spLocks/>
          </p:cNvSpPr>
          <p:nvPr/>
        </p:nvSpPr>
        <p:spPr>
          <a:xfrm>
            <a:off x="535154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00" dirty="0">
                <a:solidFill>
                  <a:schemeClr val="tx2">
                    <a:lumMod val="60000"/>
                    <a:lumOff val="40000"/>
                  </a:schemeClr>
                </a:solidFill>
                <a:latin typeface="Ubuntu" panose="020B0504030602030204" pitchFamily="34" charset="0"/>
              </a:rPr>
              <a:t>THE BARRIERS</a:t>
            </a:r>
          </a:p>
        </p:txBody>
      </p:sp>
    </p:spTree>
    <p:extLst>
      <p:ext uri="{BB962C8B-B14F-4D97-AF65-F5344CB8AC3E}">
        <p14:creationId xmlns:p14="http://schemas.microsoft.com/office/powerpoint/2010/main" val="3220502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E2F7FC-1721-1591-71BA-A61EF66F9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33453"/>
          <a:stretch/>
        </p:blipFill>
        <p:spPr>
          <a:xfrm>
            <a:off x="-6888" y="0"/>
            <a:ext cx="12205776" cy="6865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1286DB-A8F8-C786-CBF1-80B22666ECF2}"/>
              </a:ext>
            </a:extLst>
          </p:cNvPr>
          <p:cNvSpPr txBox="1"/>
          <p:nvPr/>
        </p:nvSpPr>
        <p:spPr>
          <a:xfrm>
            <a:off x="609600" y="2734901"/>
            <a:ext cx="5408804" cy="22878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Now is the time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for ACTION. 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  <p:cxnSp>
        <p:nvCxnSpPr>
          <p:cNvPr id="10" name="Google Shape;48;p27">
            <a:extLst>
              <a:ext uri="{FF2B5EF4-FFF2-40B4-BE49-F238E27FC236}">
                <a16:creationId xmlns:a16="http://schemas.microsoft.com/office/drawing/2014/main" id="{CB3E8F25-CBA9-FB62-B737-C6853D2E914D}"/>
              </a:ext>
            </a:extLst>
          </p:cNvPr>
          <p:cNvCxnSpPr>
            <a:cxnSpLocks/>
          </p:cNvCxnSpPr>
          <p:nvPr/>
        </p:nvCxnSpPr>
        <p:spPr>
          <a:xfrm>
            <a:off x="609600" y="4185920"/>
            <a:ext cx="4446319" cy="0"/>
          </a:xfrm>
          <a:prstGeom prst="straightConnector1">
            <a:avLst/>
          </a:prstGeom>
          <a:noFill/>
          <a:ln w="19050" cap="flat" cmpd="sng">
            <a:solidFill>
              <a:srgbClr val="DFD74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48;p27">
            <a:extLst>
              <a:ext uri="{FF2B5EF4-FFF2-40B4-BE49-F238E27FC236}">
                <a16:creationId xmlns:a16="http://schemas.microsoft.com/office/drawing/2014/main" id="{11302389-C85A-A120-4635-694E42A0185E}"/>
              </a:ext>
            </a:extLst>
          </p:cNvPr>
          <p:cNvCxnSpPr>
            <a:cxnSpLocks/>
          </p:cNvCxnSpPr>
          <p:nvPr/>
        </p:nvCxnSpPr>
        <p:spPr>
          <a:xfrm>
            <a:off x="609600" y="2509520"/>
            <a:ext cx="4446319" cy="0"/>
          </a:xfrm>
          <a:prstGeom prst="straightConnector1">
            <a:avLst/>
          </a:prstGeom>
          <a:noFill/>
          <a:ln w="19050" cap="flat" cmpd="sng">
            <a:solidFill>
              <a:srgbClr val="DFD74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970738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FF5C0A11-A404-23B2-EC15-40233D99193E}"/>
              </a:ext>
            </a:extLst>
          </p:cNvPr>
          <p:cNvSpPr/>
          <p:nvPr/>
        </p:nvSpPr>
        <p:spPr>
          <a:xfrm>
            <a:off x="9175183" y="3241963"/>
            <a:ext cx="2422565" cy="2422565"/>
          </a:xfrm>
          <a:prstGeom prst="ellipse">
            <a:avLst/>
          </a:prstGeom>
          <a:blipFill dpi="0" rotWithShape="1">
            <a:blip r:embed="rId3">
              <a:alphaModFix amt="79084"/>
            </a:blip>
            <a:srcRect/>
            <a:stretch>
              <a:fillRect l="-30000" r="-30000"/>
            </a:stretch>
          </a:blip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99EB7DC-E71C-951C-6304-9288AA9B4299}"/>
              </a:ext>
            </a:extLst>
          </p:cNvPr>
          <p:cNvSpPr/>
          <p:nvPr/>
        </p:nvSpPr>
        <p:spPr>
          <a:xfrm>
            <a:off x="6333969" y="3241963"/>
            <a:ext cx="2422565" cy="2422565"/>
          </a:xfrm>
          <a:prstGeom prst="ellipse">
            <a:avLst/>
          </a:prstGeom>
          <a:blipFill dpi="0" rotWithShape="1">
            <a:blip r:embed="rId4">
              <a:alphaModFix amt="79084"/>
            </a:blip>
            <a:srcRect/>
            <a:stretch>
              <a:fillRect l="-30000" r="-30000"/>
            </a:stretch>
          </a:blip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401FA28-4E9D-3EA7-AD9B-83D404FCB5CA}"/>
              </a:ext>
            </a:extLst>
          </p:cNvPr>
          <p:cNvSpPr/>
          <p:nvPr/>
        </p:nvSpPr>
        <p:spPr>
          <a:xfrm>
            <a:off x="3450726" y="3241963"/>
            <a:ext cx="2422565" cy="2422565"/>
          </a:xfrm>
          <a:prstGeom prst="ellipse">
            <a:avLst/>
          </a:prstGeom>
          <a:blipFill dpi="0" rotWithShape="1">
            <a:blip r:embed="rId5">
              <a:alphaModFix amt="79084"/>
            </a:blip>
            <a:srcRect/>
            <a:stretch>
              <a:fillRect l="-32000"/>
            </a:stretch>
          </a:blip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BD6207-72B6-CD3F-6083-35359D8FB953}"/>
              </a:ext>
            </a:extLst>
          </p:cNvPr>
          <p:cNvSpPr/>
          <p:nvPr/>
        </p:nvSpPr>
        <p:spPr>
          <a:xfrm>
            <a:off x="3450726" y="3241963"/>
            <a:ext cx="2422565" cy="2422565"/>
          </a:xfrm>
          <a:prstGeom prst="ellipse">
            <a:avLst/>
          </a:prstGeom>
          <a:solidFill>
            <a:schemeClr val="accent1">
              <a:alpha val="85256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23361-A3C0-1314-A508-D801B90130AA}"/>
              </a:ext>
            </a:extLst>
          </p:cNvPr>
          <p:cNvSpPr/>
          <p:nvPr/>
        </p:nvSpPr>
        <p:spPr>
          <a:xfrm>
            <a:off x="619852" y="3241963"/>
            <a:ext cx="2422565" cy="2422565"/>
          </a:xfrm>
          <a:prstGeom prst="ellipse">
            <a:avLst/>
          </a:prstGeom>
          <a:blipFill dpi="0" rotWithShape="1">
            <a:blip r:embed="rId6">
              <a:alphaModFix amt="79084"/>
            </a:blip>
            <a:srcRect/>
            <a:stretch>
              <a:fillRect/>
            </a:stretch>
          </a:blip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E3A00E3-6FDF-5449-FE90-A6F0035B6008}"/>
              </a:ext>
            </a:extLst>
          </p:cNvPr>
          <p:cNvSpPr/>
          <p:nvPr/>
        </p:nvSpPr>
        <p:spPr>
          <a:xfrm>
            <a:off x="619852" y="3241963"/>
            <a:ext cx="2422565" cy="2422565"/>
          </a:xfrm>
          <a:prstGeom prst="ellipse">
            <a:avLst/>
          </a:prstGeom>
          <a:solidFill>
            <a:schemeClr val="accent2">
              <a:alpha val="77384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7391C97-6135-002D-A371-C9EEE799B716}"/>
              </a:ext>
            </a:extLst>
          </p:cNvPr>
          <p:cNvSpPr/>
          <p:nvPr/>
        </p:nvSpPr>
        <p:spPr>
          <a:xfrm>
            <a:off x="9175183" y="3241963"/>
            <a:ext cx="2422565" cy="2422565"/>
          </a:xfrm>
          <a:prstGeom prst="ellipse">
            <a:avLst/>
          </a:prstGeom>
          <a:solidFill>
            <a:schemeClr val="accent4">
              <a:alpha val="77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A668C4D-0DEA-E36C-7599-64A0B974953D}"/>
              </a:ext>
            </a:extLst>
          </p:cNvPr>
          <p:cNvSpPr/>
          <p:nvPr/>
        </p:nvSpPr>
        <p:spPr>
          <a:xfrm>
            <a:off x="6333969" y="3241963"/>
            <a:ext cx="2422565" cy="2422565"/>
          </a:xfrm>
          <a:prstGeom prst="ellipse">
            <a:avLst/>
          </a:prstGeom>
          <a:solidFill>
            <a:schemeClr val="accent3">
              <a:alpha val="77099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947E45E-5EFA-92C8-0579-A29F37744D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1750" y="3594193"/>
            <a:ext cx="704701" cy="6501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BC095C-AAC4-599B-3787-97C68BD06B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742" y="3599953"/>
            <a:ext cx="656211" cy="6444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78ABF97-3FD4-8285-652A-7B065368D8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621" y="3551385"/>
            <a:ext cx="675338" cy="73568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B0376A6-73B7-E36F-A6A4-11BA336A33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3789" y="3656073"/>
            <a:ext cx="683491" cy="57325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F39EB1-0BDA-67CB-D05F-BD6552976D39}"/>
              </a:ext>
            </a:extLst>
          </p:cNvPr>
          <p:cNvSpPr txBox="1">
            <a:spLocks/>
          </p:cNvSpPr>
          <p:nvPr/>
        </p:nvSpPr>
        <p:spPr>
          <a:xfrm>
            <a:off x="9339280" y="4375330"/>
            <a:ext cx="2129642" cy="871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31775" lvl="0" indent="-2222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914400" lvl="1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371600" lvl="2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1828800" lvl="3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2286000" lvl="4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marR="0" lvl="0" indent="0" algn="ctr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sym typeface="Ubuntu Light"/>
              </a:rPr>
              <a:t>Regulatory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sym typeface="Ubuntu Light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sym typeface="Ubuntu Light"/>
              </a:rPr>
              <a:t>+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sym typeface="Ubuntu Light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sym typeface="Ubuntu Light"/>
              </a:rPr>
              <a:t>Industry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07AD5A1-8251-25DC-E75C-6C9244AC8FB3}"/>
              </a:ext>
            </a:extLst>
          </p:cNvPr>
          <p:cNvSpPr txBox="1">
            <a:spLocks/>
          </p:cNvSpPr>
          <p:nvPr/>
        </p:nvSpPr>
        <p:spPr>
          <a:xfrm>
            <a:off x="6454388" y="4375330"/>
            <a:ext cx="2129642" cy="871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31775" lvl="0" indent="-2222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914400" lvl="1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371600" lvl="2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1828800" lvl="3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2286000" lvl="4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marR="0" lvl="0" indent="0" algn="ctr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  <a:t>Research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  <a:t>+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  <a:t>Technology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463E5789-6DD5-553A-3D25-44453040DF95}"/>
              </a:ext>
            </a:extLst>
          </p:cNvPr>
          <p:cNvSpPr txBox="1">
            <a:spLocks/>
          </p:cNvSpPr>
          <p:nvPr/>
        </p:nvSpPr>
        <p:spPr>
          <a:xfrm>
            <a:off x="3596242" y="4375330"/>
            <a:ext cx="2129642" cy="871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31775" lvl="0" indent="-2222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914400" lvl="1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371600" lvl="2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1828800" lvl="3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2286000" lvl="4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  <a:defRPr sz="1800" b="0" i="0" kern="120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marR="0" lvl="0" indent="0" algn="ctr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  <a:t>Providers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  <a:t>+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  <a:t>Institutions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B2A48E31-8D7A-C734-AB6D-20CC15AF349C}"/>
              </a:ext>
            </a:extLst>
          </p:cNvPr>
          <p:cNvSpPr txBox="1">
            <a:spLocks/>
          </p:cNvSpPr>
          <p:nvPr/>
        </p:nvSpPr>
        <p:spPr>
          <a:xfrm>
            <a:off x="856542" y="4375330"/>
            <a:ext cx="1908359" cy="871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31775" lvl="0" indent="-22225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tabLst/>
              <a:defRPr sz="2000" b="0" i="0" kern="1200" baseline="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914400" lvl="1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kern="1200" baseline="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371600" lvl="2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kern="1200" baseline="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1828800" lvl="3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kern="1200" baseline="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2286000" lvl="4" indent="-3429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kern="1200" baseline="0">
                <a:solidFill>
                  <a:schemeClr val="lt1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marR="0" lvl="0" indent="0" algn="ctr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  <a:t>Patients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  <a:t>+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 Light"/>
                <a:sym typeface="Ubuntu Light"/>
              </a:rPr>
              <a:t>Caregivers</a:t>
            </a:r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7F1B5BA4-1370-9A19-4CDD-9653A9E1599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006875" y="2336800"/>
            <a:ext cx="6178250" cy="4651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>
                <a:latin typeface="Ubuntu Light" panose="020B0304030602030204" pitchFamily="34" charset="0"/>
              </a:rPr>
              <a:t>A learning health network to bring everyone together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A78DCA-FAB6-CA84-2F29-B49A049DBE1A}"/>
              </a:ext>
            </a:extLst>
          </p:cNvPr>
          <p:cNvSpPr txBox="1">
            <a:spLocks/>
          </p:cNvSpPr>
          <p:nvPr/>
        </p:nvSpPr>
        <p:spPr>
          <a:xfrm>
            <a:off x="896968" y="747092"/>
            <a:ext cx="10398064" cy="6933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787B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Our Solution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A1272F53-B9AE-CCC2-1A65-9E82AC3352CB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9094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ACTION Steps</a:t>
            </a:r>
          </a:p>
        </p:txBody>
      </p:sp>
    </p:spTree>
    <p:extLst>
      <p:ext uri="{BB962C8B-B14F-4D97-AF65-F5344CB8AC3E}">
        <p14:creationId xmlns:p14="http://schemas.microsoft.com/office/powerpoint/2010/main" val="2466229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4FF6F19-F877-7A16-B57A-B3E30965E109}"/>
              </a:ext>
            </a:extLst>
          </p:cNvPr>
          <p:cNvSpPr/>
          <p:nvPr/>
        </p:nvSpPr>
        <p:spPr>
          <a:xfrm>
            <a:off x="6190380" y="2367280"/>
            <a:ext cx="2601630" cy="35572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9502" dist="50800" dir="8100000" algn="tr" rotWithShape="0">
              <a:prstClr val="black">
                <a:alpha val="512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1719B6-E7A3-B5BF-E874-B79B5FAB6515}"/>
              </a:ext>
            </a:extLst>
          </p:cNvPr>
          <p:cNvSpPr/>
          <p:nvPr/>
        </p:nvSpPr>
        <p:spPr>
          <a:xfrm>
            <a:off x="8980770" y="2367280"/>
            <a:ext cx="2601630" cy="35572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9502" dist="50800" dir="8100000" algn="tr" rotWithShape="0">
              <a:prstClr val="black">
                <a:alpha val="512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9BCB1E-661B-CF45-8678-47BA8797DA8B}"/>
              </a:ext>
            </a:extLst>
          </p:cNvPr>
          <p:cNvSpPr/>
          <p:nvPr/>
        </p:nvSpPr>
        <p:spPr>
          <a:xfrm>
            <a:off x="3399990" y="2367280"/>
            <a:ext cx="2601630" cy="35572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9502" dist="50800" dir="8100000" algn="tr" rotWithShape="0">
              <a:prstClr val="black">
                <a:alpha val="512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75992DA-2248-A6AC-B33E-EBA97CF62420}"/>
              </a:ext>
            </a:extLst>
          </p:cNvPr>
          <p:cNvSpPr/>
          <p:nvPr/>
        </p:nvSpPr>
        <p:spPr>
          <a:xfrm>
            <a:off x="609600" y="2367280"/>
            <a:ext cx="2601630" cy="35572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9502" dist="50800" dir="8100000" algn="tr" rotWithShape="0">
              <a:prstClr val="black">
                <a:alpha val="512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5D26259-5520-7067-E0C5-55EAA4F276BB}"/>
              </a:ext>
            </a:extLst>
          </p:cNvPr>
          <p:cNvSpPr/>
          <p:nvPr/>
        </p:nvSpPr>
        <p:spPr>
          <a:xfrm>
            <a:off x="3691009" y="5015152"/>
            <a:ext cx="2204349" cy="62195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F7B656-411B-A67A-8C20-7E4D0E6FF071}"/>
              </a:ext>
            </a:extLst>
          </p:cNvPr>
          <p:cNvSpPr/>
          <p:nvPr/>
        </p:nvSpPr>
        <p:spPr>
          <a:xfrm>
            <a:off x="818407" y="4229879"/>
            <a:ext cx="2200117" cy="9272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5D34B2-6D88-74E7-8D48-788FBD28A1DA}"/>
              </a:ext>
            </a:extLst>
          </p:cNvPr>
          <p:cNvSpPr/>
          <p:nvPr/>
        </p:nvSpPr>
        <p:spPr>
          <a:xfrm>
            <a:off x="9171666" y="4229879"/>
            <a:ext cx="2204349" cy="9272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696278-CB48-D725-53EF-682F13072859}"/>
              </a:ext>
            </a:extLst>
          </p:cNvPr>
          <p:cNvSpPr/>
          <p:nvPr/>
        </p:nvSpPr>
        <p:spPr>
          <a:xfrm>
            <a:off x="6398448" y="4229879"/>
            <a:ext cx="2204349" cy="927208"/>
          </a:xfrm>
          <a:prstGeom prst="rect">
            <a:avLst/>
          </a:prstGeom>
          <a:solidFill>
            <a:srgbClr val="71A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D4CD44-1E0A-4123-0FE6-F1B0B9659A6E}"/>
              </a:ext>
            </a:extLst>
          </p:cNvPr>
          <p:cNvSpPr/>
          <p:nvPr/>
        </p:nvSpPr>
        <p:spPr>
          <a:xfrm>
            <a:off x="3590942" y="4229879"/>
            <a:ext cx="2201031" cy="9272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C007B-61FB-1228-B3BD-9A1159928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933" y="2764381"/>
            <a:ext cx="2204349" cy="1465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EA812E-F818-6F56-EDDC-73557CCEE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943" y="2758870"/>
            <a:ext cx="2204349" cy="1471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960F4E-52E4-2C5A-6B3D-9395CA456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1666" y="2758870"/>
            <a:ext cx="2204349" cy="14714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2E9DB3F-6B19-34E0-B4F8-4EB82E7EA4F4}"/>
              </a:ext>
            </a:extLst>
          </p:cNvPr>
          <p:cNvSpPr/>
          <p:nvPr/>
        </p:nvSpPr>
        <p:spPr>
          <a:xfrm>
            <a:off x="818407" y="4323521"/>
            <a:ext cx="2204349" cy="833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9525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Cardiomyopathy/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Congenital Heart Disease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B9220B-DB7E-9AF4-E603-9EEE4A75E5DE}"/>
              </a:ext>
            </a:extLst>
          </p:cNvPr>
          <p:cNvSpPr/>
          <p:nvPr/>
        </p:nvSpPr>
        <p:spPr>
          <a:xfrm>
            <a:off x="6393933" y="4243849"/>
            <a:ext cx="2204349" cy="833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9525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Muscular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Dystrophy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748CD7-A755-7D57-81EF-9E935E330746}"/>
              </a:ext>
            </a:extLst>
          </p:cNvPr>
          <p:cNvSpPr/>
          <p:nvPr/>
        </p:nvSpPr>
        <p:spPr>
          <a:xfrm>
            <a:off x="9171666" y="4323521"/>
            <a:ext cx="2204349" cy="833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9525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Pediatric &amp; Adult Fontan Circulatory Failure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D7D9A7-CBDE-F910-082B-450A29A5BD80}"/>
              </a:ext>
            </a:extLst>
          </p:cNvPr>
          <p:cNvSpPr/>
          <p:nvPr/>
        </p:nvSpPr>
        <p:spPr>
          <a:xfrm>
            <a:off x="3587624" y="4237015"/>
            <a:ext cx="2204349" cy="833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marL="9525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Ventricle Assist Device (VAD)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F5AFB5-05B2-4446-45E4-706977628C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948" t="30548" r="15035" b="29463"/>
          <a:stretch/>
        </p:blipFill>
        <p:spPr>
          <a:xfrm>
            <a:off x="3722651" y="5358032"/>
            <a:ext cx="1873592" cy="39013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139474E-04D7-7B2E-DE76-D505B8738757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18408" y="2758870"/>
            <a:ext cx="2204349" cy="1471403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F39C51-9E0A-A3DA-E66F-C6AE30E139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050" t="29400" r="15398" b="36250"/>
          <a:stretch/>
        </p:blipFill>
        <p:spPr>
          <a:xfrm>
            <a:off x="6585216" y="5329097"/>
            <a:ext cx="1809480" cy="33512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CA1BD6-C358-D608-595E-C476F0DC73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960" t="29400" r="15433" b="27645"/>
          <a:stretch/>
        </p:blipFill>
        <p:spPr>
          <a:xfrm>
            <a:off x="1026022" y="5350757"/>
            <a:ext cx="1784885" cy="419069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5D3F2A77-D507-7FE7-9290-29EDBEA600A0}"/>
              </a:ext>
            </a:extLst>
          </p:cNvPr>
          <p:cNvSpPr txBox="1">
            <a:spLocks/>
          </p:cNvSpPr>
          <p:nvPr/>
        </p:nvSpPr>
        <p:spPr>
          <a:xfrm>
            <a:off x="896968" y="747092"/>
            <a:ext cx="10398064" cy="6933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7787B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Our Patient Populations &amp; Data Registries </a:t>
            </a:r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62DDEF3A-B8FB-27B4-424E-2958D35D481D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9094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ACTION Steps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20959E-2065-1661-C152-E9169214C5E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2220" b="22220"/>
          <a:stretch/>
        </p:blipFill>
        <p:spPr>
          <a:xfrm>
            <a:off x="9307392" y="5369432"/>
            <a:ext cx="1932895" cy="357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49AD57-08D7-6B04-378C-CDF145907010}"/>
              </a:ext>
            </a:extLst>
          </p:cNvPr>
          <p:cNvSpPr txBox="1"/>
          <p:nvPr/>
        </p:nvSpPr>
        <p:spPr>
          <a:xfrm>
            <a:off x="8980771" y="2367280"/>
            <a:ext cx="2601629" cy="3609516"/>
          </a:xfrm>
          <a:prstGeom prst="rect">
            <a:avLst/>
          </a:prstGeom>
          <a:noFill/>
          <a:ln w="1778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797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E48B6D-112B-A823-D1C5-56B67FC1DB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53309" y="3281083"/>
            <a:ext cx="2085379" cy="2085379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0490505E-DB54-A18E-1BBB-65B17CA685D3}"/>
              </a:ext>
            </a:extLst>
          </p:cNvPr>
          <p:cNvSpPr txBox="1">
            <a:spLocks/>
          </p:cNvSpPr>
          <p:nvPr/>
        </p:nvSpPr>
        <p:spPr>
          <a:xfrm>
            <a:off x="1354893" y="63714"/>
            <a:ext cx="9763222" cy="1670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6"/>
                </a:solidFill>
                <a:latin typeface="Ubuntu" panose="020B0504030602030204" pitchFamily="34" charset="0"/>
              </a:rPr>
              <a:t>Audience Members</a:t>
            </a:r>
          </a:p>
        </p:txBody>
      </p:sp>
      <p:sp>
        <p:nvSpPr>
          <p:cNvPr id="4" name="Title 27">
            <a:extLst>
              <a:ext uri="{FF2B5EF4-FFF2-40B4-BE49-F238E27FC236}">
                <a16:creationId xmlns:a16="http://schemas.microsoft.com/office/drawing/2014/main" id="{73474A11-6149-3748-D5BB-BC4ABEFBBA19}"/>
              </a:ext>
            </a:extLst>
          </p:cNvPr>
          <p:cNvSpPr txBox="1">
            <a:spLocks/>
          </p:cNvSpPr>
          <p:nvPr/>
        </p:nvSpPr>
        <p:spPr>
          <a:xfrm>
            <a:off x="1817354" y="2177644"/>
            <a:ext cx="8557290" cy="6604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algn="ctr">
              <a:lnSpc>
                <a:spcPct val="130000"/>
              </a:lnSpc>
              <a:buSzPct val="70000"/>
            </a:pPr>
            <a:r>
              <a:rPr lang="en-US" sz="2400" dirty="0">
                <a:solidFill>
                  <a:schemeClr val="tx1"/>
                </a:solidFill>
                <a:latin typeface="Ubuntu Light" panose="020B0304030602030204" pitchFamily="34" charset="0"/>
              </a:rPr>
              <a:t>Scan the QR code to take the brief pre-presentation survey</a:t>
            </a:r>
          </a:p>
        </p:txBody>
      </p:sp>
    </p:spTree>
    <p:extLst>
      <p:ext uri="{BB962C8B-B14F-4D97-AF65-F5344CB8AC3E}">
        <p14:creationId xmlns:p14="http://schemas.microsoft.com/office/powerpoint/2010/main" val="1622020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2C8258-3F2B-8805-A6B5-5292B94EF72B}"/>
              </a:ext>
            </a:extLst>
          </p:cNvPr>
          <p:cNvSpPr txBox="1"/>
          <p:nvPr/>
        </p:nvSpPr>
        <p:spPr>
          <a:xfrm>
            <a:off x="2743200" y="2678518"/>
            <a:ext cx="6740769" cy="1079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FEFE"/>
                </a:solidFill>
                <a:latin typeface="Ubuntu Light" panose="020B0304030602030204" pitchFamily="34" charset="0"/>
              </a:rPr>
              <a:t>ACTION</a:t>
            </a:r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Ubuntu Light" panose="020B0304030602030204" pitchFamily="34" charset="0"/>
              </a:rPr>
              <a:t> Research</a:t>
            </a:r>
          </a:p>
        </p:txBody>
      </p:sp>
    </p:spTree>
    <p:extLst>
      <p:ext uri="{BB962C8B-B14F-4D97-AF65-F5344CB8AC3E}">
        <p14:creationId xmlns:p14="http://schemas.microsoft.com/office/powerpoint/2010/main" val="4278629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2DFFD3-50D4-E356-AFFA-3E9A8600CC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215" r="18818" b="422"/>
          <a:stretch/>
        </p:blipFill>
        <p:spPr>
          <a:xfrm>
            <a:off x="2281811" y="0"/>
            <a:ext cx="9910189" cy="650000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7A9A3C5-87E6-E516-F4A8-C5D0A1484D53}"/>
              </a:ext>
            </a:extLst>
          </p:cNvPr>
          <p:cNvSpPr/>
          <p:nvPr/>
        </p:nvSpPr>
        <p:spPr>
          <a:xfrm>
            <a:off x="1" y="0"/>
            <a:ext cx="9144000" cy="6500008"/>
          </a:xfrm>
          <a:prstGeom prst="rect">
            <a:avLst/>
          </a:prstGeom>
          <a:gradFill>
            <a:gsLst>
              <a:gs pos="43000">
                <a:schemeClr val="accent6"/>
              </a:gs>
              <a:gs pos="8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C8258-3F2B-8805-A6B5-5292B94EF72B}"/>
              </a:ext>
            </a:extLst>
          </p:cNvPr>
          <p:cNvSpPr txBox="1"/>
          <p:nvPr/>
        </p:nvSpPr>
        <p:spPr>
          <a:xfrm>
            <a:off x="535159" y="1828801"/>
            <a:ext cx="3835505" cy="1816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Ubuntu Light" panose="020B0304030602030204" pitchFamily="34" charset="0"/>
              </a:rPr>
              <a:t>Outcomes After Initial Heart Failure Consultation in Fontan Patients: An ACTION Initiative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CF12218-5549-C61F-4611-2BE8CF2980E7}"/>
              </a:ext>
            </a:extLst>
          </p:cNvPr>
          <p:cNvSpPr txBox="1">
            <a:spLocks/>
          </p:cNvSpPr>
          <p:nvPr/>
        </p:nvSpPr>
        <p:spPr>
          <a:xfrm>
            <a:off x="535154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00" dirty="0">
                <a:solidFill>
                  <a:schemeClr val="tx2">
                    <a:lumMod val="60000"/>
                    <a:lumOff val="40000"/>
                  </a:schemeClr>
                </a:solidFill>
                <a:latin typeface="Ubuntu" panose="020B0504030602030204" pitchFamily="34" charset="0"/>
              </a:rPr>
              <a:t>ACTION PUBLICATION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8FD8B90-39B2-7199-1168-36877E83F9EC}"/>
              </a:ext>
            </a:extLst>
          </p:cNvPr>
          <p:cNvSpPr txBox="1">
            <a:spLocks/>
          </p:cNvSpPr>
          <p:nvPr/>
        </p:nvSpPr>
        <p:spPr>
          <a:xfrm>
            <a:off x="535154" y="393939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00" dirty="0">
                <a:solidFill>
                  <a:schemeClr val="tx2">
                    <a:lumMod val="60000"/>
                    <a:lumOff val="40000"/>
                  </a:schemeClr>
                </a:solidFill>
                <a:latin typeface="Ubuntu" panose="020B0504030602030204" pitchFamily="34" charset="0"/>
              </a:rPr>
              <a:t>CITATION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026ECA-2349-ACBD-A43E-F0CE5B35666F}"/>
              </a:ext>
            </a:extLst>
          </p:cNvPr>
          <p:cNvSpPr txBox="1"/>
          <p:nvPr/>
        </p:nvSpPr>
        <p:spPr>
          <a:xfrm>
            <a:off x="535159" y="4211254"/>
            <a:ext cx="2988217" cy="846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Ubuntu Light" panose="020B0304030602030204" pitchFamily="34" charset="0"/>
              </a:rPr>
              <a:t>Chen S, </a:t>
            </a:r>
            <a:r>
              <a:rPr kumimoji="0" lang="en-US" sz="105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Ubuntu Light" panose="020B0304030602030204" pitchFamily="34" charset="0"/>
              </a:rPr>
              <a:t>Shezad</a:t>
            </a:r>
            <a:r>
              <a:rPr kumimoji="0" lang="en-US" sz="105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Ubuntu Light" panose="020B0304030602030204" pitchFamily="34" charset="0"/>
              </a:rPr>
              <a:t> MF, </a:t>
            </a:r>
            <a:r>
              <a:rPr kumimoji="0" lang="en-US" sz="105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Ubuntu Light" panose="020B0304030602030204" pitchFamily="34" charset="0"/>
              </a:rPr>
              <a:t>Lorts</a:t>
            </a:r>
            <a:r>
              <a:rPr kumimoji="0" lang="en-US" sz="105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Ubuntu Light" panose="020B0304030602030204" pitchFamily="34" charset="0"/>
              </a:rPr>
              <a:t> A, et al. Outcomes after initial heart failure consultation in Fontan patients. Cardiology in the Young. 2023:1-8. doi:10.1017/S1047951123003852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C54B74B0-0559-647A-B302-B1E3ED64DD15}"/>
              </a:ext>
            </a:extLst>
          </p:cNvPr>
          <p:cNvSpPr txBox="1">
            <a:spLocks/>
          </p:cNvSpPr>
          <p:nvPr/>
        </p:nvSpPr>
        <p:spPr>
          <a:xfrm>
            <a:off x="535154" y="5216270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00" dirty="0">
                <a:solidFill>
                  <a:schemeClr val="tx2">
                    <a:lumMod val="60000"/>
                    <a:lumOff val="40000"/>
                  </a:schemeClr>
                </a:solidFill>
                <a:latin typeface="Ubuntu" panose="020B0504030602030204" pitchFamily="34" charset="0"/>
              </a:rPr>
              <a:t>PMID: 38014551</a:t>
            </a:r>
          </a:p>
        </p:txBody>
      </p:sp>
    </p:spTree>
    <p:extLst>
      <p:ext uri="{BB962C8B-B14F-4D97-AF65-F5344CB8AC3E}">
        <p14:creationId xmlns:p14="http://schemas.microsoft.com/office/powerpoint/2010/main" val="3710968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9E7A62B-41AB-5C64-3A70-38CFE11D1D03}"/>
              </a:ext>
            </a:extLst>
          </p:cNvPr>
          <p:cNvSpPr txBox="1">
            <a:spLocks/>
          </p:cNvSpPr>
          <p:nvPr/>
        </p:nvSpPr>
        <p:spPr>
          <a:xfrm>
            <a:off x="1214389" y="-24283"/>
            <a:ext cx="9763222" cy="2279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200" dirty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Ubuntu" panose="020B0504030602030204" pitchFamily="34" charset="0"/>
              </a:rPr>
              <a:t>Study Details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61438A-F3B7-B48F-493F-60187296C2E7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accent1"/>
                </a:solidFill>
                <a:latin typeface="Ubuntu" panose="020B0504030602030204" pitchFamily="34" charset="0"/>
              </a:rPr>
              <a:t>ACTION Publication Research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27D453-2FC8-838C-1B50-251609D35B71}"/>
              </a:ext>
            </a:extLst>
          </p:cNvPr>
          <p:cNvSpPr/>
          <p:nvPr/>
        </p:nvSpPr>
        <p:spPr>
          <a:xfrm>
            <a:off x="609600" y="2236177"/>
            <a:ext cx="10972799" cy="3701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9502" dist="50800" dir="8100000" algn="tr" rotWithShape="0">
              <a:prstClr val="black">
                <a:alpha val="512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5" name="Title 27">
            <a:extLst>
              <a:ext uri="{FF2B5EF4-FFF2-40B4-BE49-F238E27FC236}">
                <a16:creationId xmlns:a16="http://schemas.microsoft.com/office/drawing/2014/main" id="{E20798E7-669E-4106-03BD-AC05D2A88782}"/>
              </a:ext>
            </a:extLst>
          </p:cNvPr>
          <p:cNvSpPr txBox="1">
            <a:spLocks/>
          </p:cNvSpPr>
          <p:nvPr/>
        </p:nvSpPr>
        <p:spPr>
          <a:xfrm>
            <a:off x="1074527" y="3061682"/>
            <a:ext cx="4487373" cy="25887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2425" indent="-342900">
              <a:lnSpc>
                <a:spcPct val="130000"/>
              </a:lnSpc>
              <a:buSzPct val="70000"/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Fontan patients (any age) at the time of an initial consultation with a heart failure/heart transplant team</a:t>
            </a:r>
          </a:p>
          <a:p>
            <a:pPr marL="352425" indent="-342900">
              <a:lnSpc>
                <a:spcPct val="130000"/>
              </a:lnSpc>
              <a:buSzPct val="70000"/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Follow-up survey was sent at 30 days to determine outcome after initial consultation. </a:t>
            </a:r>
          </a:p>
          <a:p>
            <a:pPr marL="352425" indent="-342900">
              <a:lnSpc>
                <a:spcPct val="130000"/>
              </a:lnSpc>
              <a:buSzPct val="70000"/>
              <a:buFont typeface="+mj-lt"/>
              <a:buAutoNum type="arabicPeriod"/>
            </a:pPr>
            <a:endParaRPr lang="en-US" sz="1800" dirty="0">
              <a:solidFill>
                <a:schemeClr val="tx1"/>
              </a:solidFill>
              <a:latin typeface="Ubuntu Light" panose="020B0304030602030204" pitchFamily="34" charset="0"/>
            </a:endParaRPr>
          </a:p>
        </p:txBody>
      </p:sp>
      <p:sp>
        <p:nvSpPr>
          <p:cNvPr id="8" name="Title 27">
            <a:extLst>
              <a:ext uri="{FF2B5EF4-FFF2-40B4-BE49-F238E27FC236}">
                <a16:creationId xmlns:a16="http://schemas.microsoft.com/office/drawing/2014/main" id="{6FEDB657-5697-114B-1B2C-A77231E9874C}"/>
              </a:ext>
            </a:extLst>
          </p:cNvPr>
          <p:cNvSpPr txBox="1">
            <a:spLocks/>
          </p:cNvSpPr>
          <p:nvPr/>
        </p:nvSpPr>
        <p:spPr>
          <a:xfrm>
            <a:off x="6551802" y="3061682"/>
            <a:ext cx="4630723" cy="24629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2425" indent="-342900">
              <a:lnSpc>
                <a:spcPct val="130000"/>
              </a:lnSpc>
              <a:buSzPct val="70000"/>
              <a:buFont typeface="+mj-lt"/>
              <a:buAutoNum type="arabicPeriod"/>
            </a:pPr>
            <a:r>
              <a:rPr lang="en-US" sz="1800" b="1" dirty="0">
                <a:solidFill>
                  <a:schemeClr val="tx2"/>
                </a:solidFill>
                <a:latin typeface="Ubuntu Light" panose="020B0304030602030204" pitchFamily="34" charset="0"/>
              </a:rPr>
              <a:t>Late Referral: </a:t>
            </a: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Defined as death or declined for HT and/or VAD because </a:t>
            </a:r>
            <a:b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too sick.</a:t>
            </a:r>
          </a:p>
          <a:p>
            <a:pPr marL="352425" indent="-342900">
              <a:lnSpc>
                <a:spcPct val="130000"/>
              </a:lnSpc>
              <a:buSzPct val="70000"/>
              <a:buFont typeface="+mj-lt"/>
              <a:buAutoNum type="arabicPeriod"/>
            </a:pPr>
            <a:r>
              <a:rPr lang="en-US" sz="1800" b="1" dirty="0">
                <a:solidFill>
                  <a:schemeClr val="tx2"/>
                </a:solidFill>
                <a:latin typeface="Ubuntu Light" panose="020B0304030602030204" pitchFamily="34" charset="0"/>
              </a:rPr>
              <a:t>Care Escalation: </a:t>
            </a: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Defined as VAD implant, inotrope initiation or Heart Transplant listing.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1EDAD2-4BAA-1FC1-5152-ABF68275A738}"/>
              </a:ext>
            </a:extLst>
          </p:cNvPr>
          <p:cNvSpPr txBox="1"/>
          <p:nvPr/>
        </p:nvSpPr>
        <p:spPr>
          <a:xfrm>
            <a:off x="6551802" y="2589029"/>
            <a:ext cx="4565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Ubuntu Light" panose="020B0304030602030204" pitchFamily="34" charset="0"/>
              </a:rPr>
              <a:t>Outcomes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6B34ED-5998-09DC-A00D-F6613D23E38C}"/>
              </a:ext>
            </a:extLst>
          </p:cNvPr>
          <p:cNvSpPr txBox="1"/>
          <p:nvPr/>
        </p:nvSpPr>
        <p:spPr>
          <a:xfrm>
            <a:off x="1074526" y="2589029"/>
            <a:ext cx="4227315" cy="409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>
              <a:lnSpc>
                <a:spcPct val="130000"/>
              </a:lnSpc>
              <a:buSzPct val="70000"/>
            </a:pPr>
            <a:r>
              <a:rPr lang="en-US" sz="1800" b="1" dirty="0">
                <a:solidFill>
                  <a:schemeClr val="tx1"/>
                </a:solidFill>
                <a:latin typeface="Ubuntu Light" panose="020B0304030602030204" pitchFamily="34" charset="0"/>
              </a:rPr>
              <a:t>Inclusions &amp; Methods</a:t>
            </a:r>
          </a:p>
        </p:txBody>
      </p:sp>
    </p:spTree>
    <p:extLst>
      <p:ext uri="{BB962C8B-B14F-4D97-AF65-F5344CB8AC3E}">
        <p14:creationId xmlns:p14="http://schemas.microsoft.com/office/powerpoint/2010/main" val="473459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9E7A62B-41AB-5C64-3A70-38CFE11D1D03}"/>
              </a:ext>
            </a:extLst>
          </p:cNvPr>
          <p:cNvSpPr txBox="1">
            <a:spLocks/>
          </p:cNvSpPr>
          <p:nvPr/>
        </p:nvSpPr>
        <p:spPr>
          <a:xfrm>
            <a:off x="1214389" y="-24283"/>
            <a:ext cx="9763222" cy="2279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200" dirty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Ubuntu" panose="020B0504030602030204" pitchFamily="34" charset="0"/>
              </a:rPr>
              <a:t>Key Results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61438A-F3B7-B48F-493F-60187296C2E7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accent1"/>
                </a:solidFill>
                <a:latin typeface="Ubuntu" panose="020B0504030602030204" pitchFamily="34" charset="0"/>
              </a:rPr>
              <a:t>ACTION Publication Research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27D453-2FC8-838C-1B50-251609D35B71}"/>
              </a:ext>
            </a:extLst>
          </p:cNvPr>
          <p:cNvSpPr/>
          <p:nvPr/>
        </p:nvSpPr>
        <p:spPr>
          <a:xfrm>
            <a:off x="609600" y="2236177"/>
            <a:ext cx="10972799" cy="3701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9502" dist="50800" dir="8100000" algn="tr" rotWithShape="0">
              <a:prstClr val="black">
                <a:alpha val="512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5" name="Title 27">
            <a:extLst>
              <a:ext uri="{FF2B5EF4-FFF2-40B4-BE49-F238E27FC236}">
                <a16:creationId xmlns:a16="http://schemas.microsoft.com/office/drawing/2014/main" id="{E20798E7-669E-4106-03BD-AC05D2A88782}"/>
              </a:ext>
            </a:extLst>
          </p:cNvPr>
          <p:cNvSpPr txBox="1">
            <a:spLocks/>
          </p:cNvSpPr>
          <p:nvPr/>
        </p:nvSpPr>
        <p:spPr>
          <a:xfrm>
            <a:off x="1074527" y="2709644"/>
            <a:ext cx="9903084" cy="28858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2425" indent="-342900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60 patients were collected across 13 sites (7/2019-2/2021) : 50% were inpatient consults and 33% of inpatients were already on inotropic support at time of consult.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AE64486-58E1-5176-5BF0-7503A848B95B}"/>
              </a:ext>
            </a:extLst>
          </p:cNvPr>
          <p:cNvCxnSpPr>
            <a:cxnSpLocks/>
          </p:cNvCxnSpPr>
          <p:nvPr/>
        </p:nvCxnSpPr>
        <p:spPr>
          <a:xfrm>
            <a:off x="3138324" y="4650307"/>
            <a:ext cx="879038" cy="0"/>
          </a:xfrm>
          <a:prstGeom prst="straightConnector1">
            <a:avLst/>
          </a:prstGeom>
          <a:ln w="44450">
            <a:solidFill>
              <a:schemeClr val="accent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C1B29A9-21F3-E1BD-EF69-C991910C7302}"/>
              </a:ext>
            </a:extLst>
          </p:cNvPr>
          <p:cNvSpPr txBox="1"/>
          <p:nvPr/>
        </p:nvSpPr>
        <p:spPr>
          <a:xfrm>
            <a:off x="4239947" y="4048695"/>
            <a:ext cx="330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Ubuntu Light" panose="020B0304030602030204" pitchFamily="34" charset="0"/>
              </a:rPr>
              <a:t>Late Referrals </a:t>
            </a:r>
            <a:r>
              <a:rPr lang="en-US" dirty="0">
                <a:latin typeface="Ubuntu Light" panose="020B0304030602030204" pitchFamily="34" charset="0"/>
              </a:rPr>
              <a:t>12% (7/60)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17D22C-4B83-C692-A529-8424A3643534}"/>
              </a:ext>
            </a:extLst>
          </p:cNvPr>
          <p:cNvSpPr txBox="1"/>
          <p:nvPr/>
        </p:nvSpPr>
        <p:spPr>
          <a:xfrm>
            <a:off x="4239947" y="4902959"/>
            <a:ext cx="344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Ubuntu Light" panose="020B0304030602030204" pitchFamily="34" charset="0"/>
              </a:rPr>
              <a:t>Care Escalation </a:t>
            </a:r>
            <a:r>
              <a:rPr lang="en-US" dirty="0">
                <a:latin typeface="Ubuntu Light" panose="020B0304030602030204" pitchFamily="34" charset="0"/>
              </a:rPr>
              <a:t>38% (26/60)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C8D485-A112-C68E-3192-484C8C6DE608}"/>
              </a:ext>
            </a:extLst>
          </p:cNvPr>
          <p:cNvSpPr txBox="1"/>
          <p:nvPr/>
        </p:nvSpPr>
        <p:spPr>
          <a:xfrm>
            <a:off x="8830788" y="3926251"/>
            <a:ext cx="2478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buntu Light" panose="020B0304030602030204" pitchFamily="34" charset="0"/>
              </a:rPr>
              <a:t>Too Sick (6) </a:t>
            </a:r>
          </a:p>
          <a:p>
            <a:r>
              <a:rPr lang="en-US" dirty="0">
                <a:latin typeface="Ubuntu Light" panose="020B0304030602030204" pitchFamily="34" charset="0"/>
              </a:rPr>
              <a:t>Died (1)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F85465-17D8-6CDE-4ABB-89CE352A46C5}"/>
              </a:ext>
            </a:extLst>
          </p:cNvPr>
          <p:cNvSpPr txBox="1"/>
          <p:nvPr/>
        </p:nvSpPr>
        <p:spPr>
          <a:xfrm>
            <a:off x="8830788" y="4749374"/>
            <a:ext cx="2478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Ubuntu Light" panose="020B0304030602030204" pitchFamily="34" charset="0"/>
              </a:rPr>
              <a:t>Inotrope (6) </a:t>
            </a:r>
          </a:p>
          <a:p>
            <a:r>
              <a:rPr lang="en-US" dirty="0">
                <a:latin typeface="Ubuntu Light" panose="020B0304030602030204" pitchFamily="34" charset="0"/>
              </a:rPr>
              <a:t>VAD (4)</a:t>
            </a:r>
          </a:p>
          <a:p>
            <a:r>
              <a:rPr lang="en-US" dirty="0" err="1">
                <a:latin typeface="Ubuntu Light" panose="020B0304030602030204" pitchFamily="34" charset="0"/>
              </a:rPr>
              <a:t>HTx</a:t>
            </a:r>
            <a:r>
              <a:rPr lang="en-US" dirty="0">
                <a:latin typeface="Ubuntu Light" panose="020B0304030602030204" pitchFamily="34" charset="0"/>
              </a:rPr>
              <a:t> List (16)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66C756-A427-E576-DC5F-9C7AF6AB9CA6}"/>
              </a:ext>
            </a:extLst>
          </p:cNvPr>
          <p:cNvCxnSpPr>
            <a:cxnSpLocks/>
          </p:cNvCxnSpPr>
          <p:nvPr/>
        </p:nvCxnSpPr>
        <p:spPr>
          <a:xfrm>
            <a:off x="7607178" y="4253501"/>
            <a:ext cx="879038" cy="0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8014DB-DA81-39E2-BFCE-A60ACA518B85}"/>
              </a:ext>
            </a:extLst>
          </p:cNvPr>
          <p:cNvCxnSpPr>
            <a:cxnSpLocks/>
          </p:cNvCxnSpPr>
          <p:nvPr/>
        </p:nvCxnSpPr>
        <p:spPr>
          <a:xfrm>
            <a:off x="7607178" y="5088545"/>
            <a:ext cx="879038" cy="0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93F55A76-B842-D1CE-E965-9D31D71D5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734" y="3770470"/>
            <a:ext cx="1427622" cy="17596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29598C-90E3-98BA-80ED-423F2319760A}"/>
              </a:ext>
            </a:extLst>
          </p:cNvPr>
          <p:cNvSpPr txBox="1"/>
          <p:nvPr/>
        </p:nvSpPr>
        <p:spPr>
          <a:xfrm>
            <a:off x="1863485" y="4513033"/>
            <a:ext cx="833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  <a:latin typeface="Ubuntu" panose="020B050403060203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118120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9E7A62B-41AB-5C64-3A70-38CFE11D1D03}"/>
              </a:ext>
            </a:extLst>
          </p:cNvPr>
          <p:cNvSpPr txBox="1">
            <a:spLocks/>
          </p:cNvSpPr>
          <p:nvPr/>
        </p:nvSpPr>
        <p:spPr>
          <a:xfrm>
            <a:off x="1214389" y="-24283"/>
            <a:ext cx="9763222" cy="2279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200" dirty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Ubuntu" panose="020B0504030602030204" pitchFamily="34" charset="0"/>
              </a:rPr>
              <a:t>Risk Factors for Late Referral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61438A-F3B7-B48F-493F-60187296C2E7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accent1"/>
                </a:solidFill>
                <a:latin typeface="Ubuntu" panose="020B0504030602030204" pitchFamily="34" charset="0"/>
              </a:rPr>
              <a:t>ACTION Publication Research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27D453-2FC8-838C-1B50-251609D35B71}"/>
              </a:ext>
            </a:extLst>
          </p:cNvPr>
          <p:cNvSpPr/>
          <p:nvPr/>
        </p:nvSpPr>
        <p:spPr>
          <a:xfrm>
            <a:off x="609600" y="2236177"/>
            <a:ext cx="10972799" cy="3701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9502" dist="50800" dir="8100000" algn="tr" rotWithShape="0">
              <a:prstClr val="black">
                <a:alpha val="512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5" name="Title 27">
            <a:extLst>
              <a:ext uri="{FF2B5EF4-FFF2-40B4-BE49-F238E27FC236}">
                <a16:creationId xmlns:a16="http://schemas.microsoft.com/office/drawing/2014/main" id="{E20798E7-669E-4106-03BD-AC05D2A88782}"/>
              </a:ext>
            </a:extLst>
          </p:cNvPr>
          <p:cNvSpPr txBox="1">
            <a:spLocks/>
          </p:cNvSpPr>
          <p:nvPr/>
        </p:nvSpPr>
        <p:spPr>
          <a:xfrm>
            <a:off x="1074528" y="3051479"/>
            <a:ext cx="4744382" cy="28858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2425" indent="-342900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Initial consult </a:t>
            </a:r>
            <a:r>
              <a:rPr lang="en-US" sz="1800" b="1" dirty="0">
                <a:solidFill>
                  <a:schemeClr val="tx2"/>
                </a:solidFill>
                <a:latin typeface="Ubuntu Light" panose="020B0304030602030204" pitchFamily="34" charset="0"/>
              </a:rPr>
              <a:t>≤ 1-year post-Fontan  </a:t>
            </a:r>
            <a:br>
              <a:rPr lang="en-US" sz="1800" b="1" dirty="0">
                <a:solidFill>
                  <a:schemeClr val="tx2"/>
                </a:solidFill>
                <a:latin typeface="Ubuntu Light" panose="020B0304030602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(OR 8.8, 95% CI 1.6-47.7, p=0.012)</a:t>
            </a:r>
          </a:p>
          <a:p>
            <a:pPr marL="9525">
              <a:lnSpc>
                <a:spcPct val="130000"/>
              </a:lnSpc>
              <a:buSzPct val="70000"/>
            </a:pPr>
            <a:endParaRPr lang="en-US" sz="1800" dirty="0">
              <a:solidFill>
                <a:schemeClr val="tx1"/>
              </a:solidFill>
              <a:latin typeface="Ubuntu Light" panose="020B0304030602030204" pitchFamily="34" charset="0"/>
            </a:endParaRPr>
          </a:p>
          <a:p>
            <a:pPr marL="352425" indent="-342900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/>
                </a:solidFill>
                <a:latin typeface="Ubuntu Light" panose="020B0304030602030204" pitchFamily="34" charset="0"/>
              </a:rPr>
              <a:t>Inpatient</a:t>
            </a: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 at initial consult  </a:t>
            </a:r>
            <a:b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(OR 3.1, 95% CI 1.1-8.8, p=0.040)</a:t>
            </a:r>
          </a:p>
          <a:p>
            <a:pPr marL="352425" indent="-342900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Ubuntu Light" panose="020B0304030602030204" pitchFamily="34" charset="0"/>
            </a:endParaRPr>
          </a:p>
          <a:p>
            <a:pPr marL="9525">
              <a:lnSpc>
                <a:spcPct val="130000"/>
              </a:lnSpc>
              <a:buSzPct val="70000"/>
            </a:pPr>
            <a:endParaRPr lang="en-US" sz="1800" dirty="0">
              <a:solidFill>
                <a:schemeClr val="tx1"/>
              </a:solidFill>
              <a:latin typeface="Ubuntu Light" panose="020B0304030602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319226-F125-0CFC-13F7-BBBD51B4B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910" y="2589029"/>
            <a:ext cx="5442855" cy="299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2DFFD3-50D4-E356-AFFA-3E9A8600CC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33" r="10592" b="6309"/>
          <a:stretch/>
        </p:blipFill>
        <p:spPr>
          <a:xfrm>
            <a:off x="3783435" y="0"/>
            <a:ext cx="8408565" cy="650000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7A9A3C5-87E6-E516-F4A8-C5D0A1484D53}"/>
              </a:ext>
            </a:extLst>
          </p:cNvPr>
          <p:cNvSpPr/>
          <p:nvPr/>
        </p:nvSpPr>
        <p:spPr>
          <a:xfrm>
            <a:off x="0" y="0"/>
            <a:ext cx="9370503" cy="6500008"/>
          </a:xfrm>
          <a:prstGeom prst="rect">
            <a:avLst/>
          </a:prstGeom>
          <a:gradFill>
            <a:gsLst>
              <a:gs pos="43000">
                <a:schemeClr val="accent6"/>
              </a:gs>
              <a:gs pos="8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C8258-3F2B-8805-A6B5-5292B94EF72B}"/>
              </a:ext>
            </a:extLst>
          </p:cNvPr>
          <p:cNvSpPr txBox="1"/>
          <p:nvPr/>
        </p:nvSpPr>
        <p:spPr>
          <a:xfrm>
            <a:off x="535159" y="1501628"/>
            <a:ext cx="4431124" cy="2079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Ubuntu Light" panose="020B0304030602030204" pitchFamily="34" charset="0"/>
              </a:rPr>
              <a:t>Considerations for Advanced Heart Failure Consultation in Individuals With Fontan Circulation: Recommendations From ACTION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CF12218-5549-C61F-4611-2BE8CF2980E7}"/>
              </a:ext>
            </a:extLst>
          </p:cNvPr>
          <p:cNvSpPr txBox="1">
            <a:spLocks/>
          </p:cNvSpPr>
          <p:nvPr/>
        </p:nvSpPr>
        <p:spPr>
          <a:xfrm>
            <a:off x="535154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00" dirty="0">
                <a:solidFill>
                  <a:schemeClr val="tx2">
                    <a:lumMod val="60000"/>
                    <a:lumOff val="40000"/>
                  </a:schemeClr>
                </a:solidFill>
                <a:latin typeface="Ubuntu" panose="020B0504030602030204" pitchFamily="34" charset="0"/>
              </a:rPr>
              <a:t>PUBLICATION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8FD8B90-39B2-7199-1168-36877E83F9EC}"/>
              </a:ext>
            </a:extLst>
          </p:cNvPr>
          <p:cNvSpPr txBox="1">
            <a:spLocks/>
          </p:cNvSpPr>
          <p:nvPr/>
        </p:nvSpPr>
        <p:spPr>
          <a:xfrm>
            <a:off x="535154" y="404261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spc="100" dirty="0">
                <a:solidFill>
                  <a:schemeClr val="tx2">
                    <a:lumMod val="60000"/>
                    <a:lumOff val="40000"/>
                  </a:schemeClr>
                </a:solidFill>
                <a:latin typeface="Ubuntu" panose="020B0504030602030204" pitchFamily="34" charset="0"/>
              </a:rPr>
              <a:t>CITATION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026ECA-2349-ACBD-A43E-F0CE5B35666F}"/>
              </a:ext>
            </a:extLst>
          </p:cNvPr>
          <p:cNvSpPr txBox="1"/>
          <p:nvPr/>
        </p:nvSpPr>
        <p:spPr>
          <a:xfrm>
            <a:off x="535159" y="4314474"/>
            <a:ext cx="3911006" cy="846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Ubuntu Light" panose="020B0304030602030204" pitchFamily="34" charset="0"/>
              </a:rPr>
              <a:t>Lubert</a:t>
            </a:r>
            <a:r>
              <a:rPr kumimoji="0" lang="en-US" sz="105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Ubuntu Light" panose="020B0304030602030204" pitchFamily="34" charset="0"/>
              </a:rPr>
              <a:t> AM, et al. Considerations for Advanced Heart Failure Consultation in Individuals With Fontan Circulation: Recommendations From ACTION. Circulation: Heart Failure. 2023 Feb;16(2). DOI: 10.1161/CIRCHEARTFAILURE.122.010123</a:t>
            </a:r>
          </a:p>
        </p:txBody>
      </p:sp>
    </p:spTree>
    <p:extLst>
      <p:ext uri="{BB962C8B-B14F-4D97-AF65-F5344CB8AC3E}">
        <p14:creationId xmlns:p14="http://schemas.microsoft.com/office/powerpoint/2010/main" val="2708495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9E7A62B-41AB-5C64-3A70-38CFE11D1D03}"/>
              </a:ext>
            </a:extLst>
          </p:cNvPr>
          <p:cNvSpPr txBox="1">
            <a:spLocks/>
          </p:cNvSpPr>
          <p:nvPr/>
        </p:nvSpPr>
        <p:spPr>
          <a:xfrm>
            <a:off x="1214389" y="-24283"/>
            <a:ext cx="9763222" cy="2279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200" dirty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Ubuntu" panose="020B0504030602030204" pitchFamily="34" charset="0"/>
              </a:rPr>
              <a:t>Why Refer to Advanced Heart Failure Team?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61438A-F3B7-B48F-493F-60187296C2E7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accent1"/>
                </a:solidFill>
                <a:latin typeface="Ubuntu" panose="020B0504030602030204" pitchFamily="34" charset="0"/>
              </a:rPr>
              <a:t>ACTION Publication Research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27D453-2FC8-838C-1B50-251609D35B71}"/>
              </a:ext>
            </a:extLst>
          </p:cNvPr>
          <p:cNvSpPr/>
          <p:nvPr/>
        </p:nvSpPr>
        <p:spPr>
          <a:xfrm>
            <a:off x="609600" y="2236177"/>
            <a:ext cx="10972799" cy="3701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9502" dist="50800" dir="8100000" algn="tr" rotWithShape="0">
              <a:prstClr val="black">
                <a:alpha val="512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5" name="Title 27">
            <a:extLst>
              <a:ext uri="{FF2B5EF4-FFF2-40B4-BE49-F238E27FC236}">
                <a16:creationId xmlns:a16="http://schemas.microsoft.com/office/drawing/2014/main" id="{E20798E7-669E-4106-03BD-AC05D2A88782}"/>
              </a:ext>
            </a:extLst>
          </p:cNvPr>
          <p:cNvSpPr txBox="1">
            <a:spLocks/>
          </p:cNvSpPr>
          <p:nvPr/>
        </p:nvSpPr>
        <p:spPr>
          <a:xfrm>
            <a:off x="1074527" y="2794309"/>
            <a:ext cx="9903084" cy="28858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20675" indent="-320675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Co-manage and collaborate</a:t>
            </a:r>
          </a:p>
          <a:p>
            <a:pPr marL="320675" indent="-320675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Get to know patient and family</a:t>
            </a:r>
          </a:p>
          <a:p>
            <a:pPr marL="320675" indent="-320675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New HF drugs</a:t>
            </a:r>
          </a:p>
          <a:p>
            <a:pPr marL="320675" indent="-320675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Quickly changing device options</a:t>
            </a:r>
          </a:p>
          <a:p>
            <a:pPr marL="320675" indent="-320675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Gain expertise in patient selection and </a:t>
            </a:r>
            <a:b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evaluation for advanced therapies</a:t>
            </a:r>
          </a:p>
          <a:p>
            <a:pPr marL="320675" indent="-320675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Early transplant options are better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CB4D2B-9365-6BB9-4588-EF4BFCCF3C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248" t="21408" b="18360"/>
          <a:stretch/>
        </p:blipFill>
        <p:spPr>
          <a:xfrm>
            <a:off x="6824133" y="2236177"/>
            <a:ext cx="4758266" cy="37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038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5177A711-2696-DF60-CCBC-857B510D83B9}"/>
              </a:ext>
            </a:extLst>
          </p:cNvPr>
          <p:cNvSpPr txBox="1">
            <a:spLocks/>
          </p:cNvSpPr>
          <p:nvPr/>
        </p:nvSpPr>
        <p:spPr>
          <a:xfrm>
            <a:off x="2717362" y="1881980"/>
            <a:ext cx="7238090" cy="198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bg1">
                    <a:lumMod val="50000"/>
                  </a:schemeClr>
                </a:solidFill>
                <a:latin typeface="Verdana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8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2400" dirty="0">
                <a:solidFill>
                  <a:schemeClr val="bg1"/>
                </a:solidFill>
                <a:latin typeface="Ubuntu Light" panose="020B0304030602030204" pitchFamily="34" charset="0"/>
              </a:rPr>
              <a:t>We do not want to meet a new team when health is declining rapidly. Would prefer to meet them early and build relationship with both teams together.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B0465E-CD29-DC94-ECE1-F3B078611428}"/>
              </a:ext>
            </a:extLst>
          </p:cNvPr>
          <p:cNvGrpSpPr/>
          <p:nvPr/>
        </p:nvGrpSpPr>
        <p:grpSpPr>
          <a:xfrm>
            <a:off x="8710312" y="2403654"/>
            <a:ext cx="3364149" cy="4708981"/>
            <a:chOff x="8114490" y="2324116"/>
            <a:chExt cx="3364149" cy="47089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F237E14-921C-60A6-FFF0-528F48FAE470}"/>
                </a:ext>
              </a:extLst>
            </p:cNvPr>
            <p:cNvSpPr txBox="1"/>
            <p:nvPr/>
          </p:nvSpPr>
          <p:spPr>
            <a:xfrm rot="10800000">
              <a:off x="8114490" y="2324116"/>
              <a:ext cx="2451369" cy="47089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0" dirty="0">
                  <a:ln w="12700">
                    <a:solidFill>
                      <a:schemeClr val="bg1"/>
                    </a:solidFill>
                  </a:ln>
                  <a:noFill/>
                  <a:latin typeface="Ubuntu" panose="020B0504030602030204" pitchFamily="34" charset="0"/>
                </a:rPr>
                <a:t>“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6AEDB3-4EF7-121E-C71C-B3C06BB44E9A}"/>
                </a:ext>
              </a:extLst>
            </p:cNvPr>
            <p:cNvSpPr txBox="1"/>
            <p:nvPr/>
          </p:nvSpPr>
          <p:spPr>
            <a:xfrm rot="10800000">
              <a:off x="9022405" y="3483934"/>
              <a:ext cx="2456234" cy="24006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0" dirty="0">
                  <a:ln w="12700">
                    <a:solidFill>
                      <a:schemeClr val="accent1"/>
                    </a:solidFill>
                  </a:ln>
                  <a:noFill/>
                  <a:latin typeface="Ubuntu" panose="020B0504030602030204" pitchFamily="34" charset="0"/>
                </a:rPr>
                <a:t>“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BEBC50-1133-2640-438D-1A1E8054B736}"/>
                </a:ext>
              </a:extLst>
            </p:cNvPr>
            <p:cNvSpPr txBox="1"/>
            <p:nvPr/>
          </p:nvSpPr>
          <p:spPr>
            <a:xfrm rot="10800000">
              <a:off x="9552562" y="3482503"/>
              <a:ext cx="120622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accent2"/>
                  </a:solidFill>
                  <a:latin typeface="Ubuntu" panose="020B0504030602030204" pitchFamily="34" charset="0"/>
                </a:rPr>
                <a:t>“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CDE03C6-3F0E-664C-D6B1-8FC00523FC90}"/>
              </a:ext>
            </a:extLst>
          </p:cNvPr>
          <p:cNvGrpSpPr/>
          <p:nvPr/>
        </p:nvGrpSpPr>
        <p:grpSpPr>
          <a:xfrm rot="10800000">
            <a:off x="238999" y="-675789"/>
            <a:ext cx="3364149" cy="4708981"/>
            <a:chOff x="8187642" y="2324116"/>
            <a:chExt cx="3364149" cy="470898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D9C60A-14F2-63A1-2479-C0E93B82C75E}"/>
                </a:ext>
              </a:extLst>
            </p:cNvPr>
            <p:cNvSpPr txBox="1"/>
            <p:nvPr/>
          </p:nvSpPr>
          <p:spPr>
            <a:xfrm rot="10800000">
              <a:off x="8187642" y="2324116"/>
              <a:ext cx="2451369" cy="47089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0000" dirty="0">
                  <a:ln w="12700">
                    <a:solidFill>
                      <a:schemeClr val="bg1"/>
                    </a:solidFill>
                  </a:ln>
                  <a:noFill/>
                  <a:latin typeface="Ubuntu" panose="020B0504030602030204" pitchFamily="34" charset="0"/>
                </a:rPr>
                <a:t>“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74CEF0-EC9E-CA11-4A3A-0711500ABD69}"/>
                </a:ext>
              </a:extLst>
            </p:cNvPr>
            <p:cNvSpPr txBox="1"/>
            <p:nvPr/>
          </p:nvSpPr>
          <p:spPr>
            <a:xfrm rot="10800000">
              <a:off x="9095557" y="3483934"/>
              <a:ext cx="2456234" cy="24006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5000" dirty="0">
                  <a:ln w="12700">
                    <a:solidFill>
                      <a:schemeClr val="accent1"/>
                    </a:solidFill>
                  </a:ln>
                  <a:noFill/>
                  <a:latin typeface="Ubuntu" panose="020B0504030602030204" pitchFamily="34" charset="0"/>
                </a:rPr>
                <a:t>“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C778B5-CFEF-48F4-2799-33ADE9D132F2}"/>
                </a:ext>
              </a:extLst>
            </p:cNvPr>
            <p:cNvSpPr txBox="1"/>
            <p:nvPr/>
          </p:nvSpPr>
          <p:spPr>
            <a:xfrm rot="10800000">
              <a:off x="9625714" y="3482503"/>
              <a:ext cx="120622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chemeClr val="accent2"/>
                  </a:solidFill>
                  <a:latin typeface="Ubuntu" panose="020B0504030602030204" pitchFamily="34" charset="0"/>
                </a:rPr>
                <a:t>“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791F687-6522-C557-708B-63EFABCD0897}"/>
              </a:ext>
            </a:extLst>
          </p:cNvPr>
          <p:cNvSpPr txBox="1"/>
          <p:nvPr/>
        </p:nvSpPr>
        <p:spPr>
          <a:xfrm>
            <a:off x="2767082" y="3864911"/>
            <a:ext cx="358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>
                <a:solidFill>
                  <a:schemeClr val="accent2"/>
                </a:solidFill>
                <a:latin typeface="Ubuntu" panose="020B0504030602030204" pitchFamily="34" charset="0"/>
              </a:rPr>
              <a:t>. . . . . . 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9BB479-097E-534B-9408-EF104F7E2EA1}"/>
              </a:ext>
            </a:extLst>
          </p:cNvPr>
          <p:cNvSpPr txBox="1"/>
          <p:nvPr/>
        </p:nvSpPr>
        <p:spPr>
          <a:xfrm>
            <a:off x="2717362" y="4493709"/>
            <a:ext cx="4151696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200" dirty="0">
                <a:solidFill>
                  <a:schemeClr val="bg1"/>
                </a:solidFill>
                <a:latin typeface="Ubuntu" panose="020B0504030602030204" pitchFamily="34" charset="0"/>
              </a:rPr>
              <a:t>MOTHER</a:t>
            </a:r>
          </a:p>
          <a:p>
            <a:pPr>
              <a:spcBef>
                <a:spcPts val="800"/>
              </a:spcBef>
            </a:pPr>
            <a:r>
              <a:rPr lang="en-US" sz="1400" i="1" dirty="0">
                <a:solidFill>
                  <a:schemeClr val="bg1"/>
                </a:solidFill>
                <a:latin typeface="Ubuntu Light" panose="020B0304030602030204" pitchFamily="34" charset="0"/>
              </a:rPr>
              <a:t>Fontan Patient</a:t>
            </a:r>
          </a:p>
        </p:txBody>
      </p:sp>
    </p:spTree>
    <p:extLst>
      <p:ext uri="{BB962C8B-B14F-4D97-AF65-F5344CB8AC3E}">
        <p14:creationId xmlns:p14="http://schemas.microsoft.com/office/powerpoint/2010/main" val="21665209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27D453-2FC8-838C-1B50-251609D35B71}"/>
              </a:ext>
            </a:extLst>
          </p:cNvPr>
          <p:cNvSpPr/>
          <p:nvPr/>
        </p:nvSpPr>
        <p:spPr>
          <a:xfrm>
            <a:off x="609600" y="1946247"/>
            <a:ext cx="10972799" cy="42616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9502" dist="50800" dir="8100000" algn="tr" rotWithShape="0">
              <a:prstClr val="black">
                <a:alpha val="512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A5942279-D96C-36A4-DA16-0B2271857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9"/>
          <a:stretch/>
        </p:blipFill>
        <p:spPr>
          <a:xfrm>
            <a:off x="5153016" y="1946247"/>
            <a:ext cx="1369094" cy="347978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95A3850-452E-B299-B234-FF9B801E65E3}"/>
              </a:ext>
            </a:extLst>
          </p:cNvPr>
          <p:cNvSpPr/>
          <p:nvPr/>
        </p:nvSpPr>
        <p:spPr>
          <a:xfrm>
            <a:off x="834934" y="4387793"/>
            <a:ext cx="2801188" cy="1578061"/>
          </a:xfrm>
          <a:prstGeom prst="rect">
            <a:avLst/>
          </a:prstGeom>
          <a:solidFill>
            <a:schemeClr val="accent1">
              <a:lumMod val="20000"/>
              <a:lumOff val="80000"/>
              <a:alpha val="29954"/>
            </a:schemeClr>
          </a:solidFill>
          <a:ln w="254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4229A3-2C02-DAED-17AE-91ACD862F9C6}"/>
              </a:ext>
            </a:extLst>
          </p:cNvPr>
          <p:cNvSpPr/>
          <p:nvPr/>
        </p:nvSpPr>
        <p:spPr>
          <a:xfrm>
            <a:off x="839700" y="2198201"/>
            <a:ext cx="3486491" cy="1530524"/>
          </a:xfrm>
          <a:prstGeom prst="rect">
            <a:avLst/>
          </a:prstGeom>
          <a:solidFill>
            <a:schemeClr val="accent3">
              <a:lumMod val="20000"/>
              <a:lumOff val="80000"/>
              <a:alpha val="29954"/>
            </a:schemeClr>
          </a:solidFill>
          <a:ln w="2540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F14994-2932-AC98-58A8-D57DB9AB83A0}"/>
              </a:ext>
            </a:extLst>
          </p:cNvPr>
          <p:cNvSpPr/>
          <p:nvPr/>
        </p:nvSpPr>
        <p:spPr>
          <a:xfrm>
            <a:off x="7427173" y="2198201"/>
            <a:ext cx="3925121" cy="1835306"/>
          </a:xfrm>
          <a:prstGeom prst="rect">
            <a:avLst/>
          </a:prstGeom>
          <a:solidFill>
            <a:schemeClr val="accent2">
              <a:lumMod val="20000"/>
              <a:lumOff val="80000"/>
              <a:alpha val="29954"/>
            </a:schemeClr>
          </a:solidFill>
          <a:ln w="254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F9E7A62B-41AB-5C64-3A70-38CFE11D1D03}"/>
              </a:ext>
            </a:extLst>
          </p:cNvPr>
          <p:cNvSpPr txBox="1">
            <a:spLocks/>
          </p:cNvSpPr>
          <p:nvPr/>
        </p:nvSpPr>
        <p:spPr>
          <a:xfrm>
            <a:off x="609600" y="-24283"/>
            <a:ext cx="10972799" cy="2279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200" dirty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Ubuntu" panose="020B0504030602030204" pitchFamily="34" charset="0"/>
              </a:rPr>
              <a:t>When to Consider Advanced Heart Failure Therapies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61438A-F3B7-B48F-493F-60187296C2E7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accent1"/>
                </a:solidFill>
                <a:latin typeface="Ubuntu" panose="020B0504030602030204" pitchFamily="34" charset="0"/>
              </a:rPr>
              <a:t>ACTION Publication Research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6B34ED-5998-09DC-A00D-F6613D23E38C}"/>
              </a:ext>
            </a:extLst>
          </p:cNvPr>
          <p:cNvSpPr txBox="1"/>
          <p:nvPr/>
        </p:nvSpPr>
        <p:spPr>
          <a:xfrm>
            <a:off x="887217" y="2378642"/>
            <a:ext cx="3065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>
              <a:buSzPct val="70000"/>
            </a:pPr>
            <a:r>
              <a:rPr lang="en-US" sz="1600" b="1" dirty="0">
                <a:solidFill>
                  <a:schemeClr val="tx1"/>
                </a:solidFill>
                <a:latin typeface="Ubuntu Light" panose="020B0304030602030204" pitchFamily="34" charset="0"/>
              </a:rPr>
              <a:t>Fontan Pathway Dysfunction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78C2FB-746B-414E-800B-33D4FF22BFB7}"/>
              </a:ext>
            </a:extLst>
          </p:cNvPr>
          <p:cNvSpPr txBox="1"/>
          <p:nvPr/>
        </p:nvSpPr>
        <p:spPr>
          <a:xfrm>
            <a:off x="887216" y="2697766"/>
            <a:ext cx="3533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66688"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Ubuntu Light" panose="020B0304030602030204" pitchFamily="34" charset="0"/>
              </a:rPr>
              <a:t>Symptomatic, chronic fluid overload</a:t>
            </a:r>
          </a:p>
          <a:p>
            <a:pPr marL="174625" indent="-166688"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latin typeface="Ubuntu Light" panose="020B0304030602030204" pitchFamily="34" charset="0"/>
              </a:rPr>
              <a:t>Chronic/refractory effusions or ascites</a:t>
            </a:r>
          </a:p>
          <a:p>
            <a:pPr marL="174625" indent="-166688"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Ubuntu Light" panose="020B0304030602030204" pitchFamily="34" charset="0"/>
              </a:rPr>
              <a:t>Symptomatic hemodynamic disturbances/cy</a:t>
            </a:r>
            <a:r>
              <a:rPr lang="en-US" sz="1400" dirty="0">
                <a:latin typeface="Ubuntu Light" panose="020B0304030602030204" pitchFamily="34" charset="0"/>
              </a:rPr>
              <a:t>anosis</a:t>
            </a:r>
            <a:endParaRPr lang="en-US" sz="1400" dirty="0">
              <a:solidFill>
                <a:schemeClr val="tx1"/>
              </a:solidFill>
              <a:latin typeface="Ubuntu Light" panose="020B0304030602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C43B6C-3568-630D-970C-42EAAC6392F4}"/>
              </a:ext>
            </a:extLst>
          </p:cNvPr>
          <p:cNvGrpSpPr/>
          <p:nvPr/>
        </p:nvGrpSpPr>
        <p:grpSpPr>
          <a:xfrm>
            <a:off x="912010" y="4634128"/>
            <a:ext cx="2642514" cy="1077218"/>
            <a:chOff x="831247" y="4692499"/>
            <a:chExt cx="2642514" cy="10772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0704A3-A1FC-8EF3-3210-F37606D99275}"/>
                </a:ext>
              </a:extLst>
            </p:cNvPr>
            <p:cNvSpPr txBox="1"/>
            <p:nvPr/>
          </p:nvSpPr>
          <p:spPr>
            <a:xfrm>
              <a:off x="831247" y="4692499"/>
              <a:ext cx="2474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525">
                <a:buSzPct val="70000"/>
              </a:pPr>
              <a:r>
                <a:rPr lang="en-US" sz="1600" b="1" dirty="0">
                  <a:solidFill>
                    <a:schemeClr val="tx1"/>
                  </a:solidFill>
                  <a:latin typeface="Ubuntu Light" panose="020B0304030602030204" pitchFamily="34" charset="0"/>
                </a:rPr>
                <a:t>Lymphatic Dysfunction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F43EAB-25EC-DFCA-4FA5-AA734BB999A7}"/>
                </a:ext>
              </a:extLst>
            </p:cNvPr>
            <p:cNvSpPr txBox="1"/>
            <p:nvPr/>
          </p:nvSpPr>
          <p:spPr>
            <a:xfrm>
              <a:off x="831247" y="5031053"/>
              <a:ext cx="26425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4625" indent="-166688">
                <a:buSzPct val="70000"/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Ubuntu Light" panose="020B0304030602030204" pitchFamily="34" charset="0"/>
                </a:rPr>
                <a:t>Refractory PLE</a:t>
              </a:r>
            </a:p>
            <a:p>
              <a:pPr marL="174625" indent="-166688">
                <a:buSzPct val="70000"/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Ubuntu Light" panose="020B0304030602030204" pitchFamily="34" charset="0"/>
                </a:rPr>
                <a:t>Plastic bronchitis requiring chronic therapy</a:t>
              </a:r>
              <a:endParaRPr lang="en-US" sz="1400" dirty="0">
                <a:solidFill>
                  <a:schemeClr val="tx1"/>
                </a:solidFill>
                <a:latin typeface="Ubuntu Light" panose="020B030403060203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79C6A4A-5723-7762-4AF7-B4A3D083FA5C}"/>
              </a:ext>
            </a:extLst>
          </p:cNvPr>
          <p:cNvSpPr txBox="1"/>
          <p:nvPr/>
        </p:nvSpPr>
        <p:spPr>
          <a:xfrm>
            <a:off x="7502706" y="2242235"/>
            <a:ext cx="290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>
              <a:buSzPct val="70000"/>
            </a:pPr>
            <a:r>
              <a:rPr lang="en-US" sz="1600" b="1" dirty="0">
                <a:solidFill>
                  <a:schemeClr val="tx1"/>
                </a:solidFill>
                <a:latin typeface="Ubuntu Light" panose="020B0304030602030204" pitchFamily="34" charset="0"/>
              </a:rPr>
              <a:t>Cardiac/Systemic Ventricular Dysfunction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2CB353-88B7-4325-D6E4-261FE45D0E86}"/>
              </a:ext>
            </a:extLst>
          </p:cNvPr>
          <p:cNvSpPr txBox="1"/>
          <p:nvPr/>
        </p:nvSpPr>
        <p:spPr>
          <a:xfrm>
            <a:off x="7502705" y="2800116"/>
            <a:ext cx="40868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66688"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Ubuntu Light" panose="020B0304030602030204" pitchFamily="34" charset="0"/>
              </a:rPr>
              <a:t>Severe ventricular dysfunction or dilation</a:t>
            </a:r>
          </a:p>
          <a:p>
            <a:pPr marL="174625" indent="-166688"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latin typeface="Ubuntu Light" panose="020B0304030602030204" pitchFamily="34" charset="0"/>
              </a:rPr>
              <a:t>Moderate dysfunction with moderate AVVR</a:t>
            </a:r>
          </a:p>
          <a:p>
            <a:pPr marL="174625" indent="-166688"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Ubuntu Light" panose="020B0304030602030204" pitchFamily="34" charset="0"/>
              </a:rPr>
              <a:t>Growth failure</a:t>
            </a:r>
          </a:p>
          <a:p>
            <a:pPr marL="174625" indent="-166688"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latin typeface="Ubuntu Light" panose="020B0304030602030204" pitchFamily="34" charset="0"/>
              </a:rPr>
              <a:t>Decreased exercise tolerance</a:t>
            </a:r>
          </a:p>
          <a:p>
            <a:pPr marL="174625" indent="-166688"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Ubuntu Light" panose="020B0304030602030204" pitchFamily="34" charset="0"/>
              </a:rPr>
              <a:t>Recurrent arrhyt</a:t>
            </a:r>
            <a:r>
              <a:rPr lang="en-US" sz="1400" dirty="0">
                <a:latin typeface="Ubuntu Light" panose="020B0304030602030204" pitchFamily="34" charset="0"/>
              </a:rPr>
              <a:t>hmias</a:t>
            </a:r>
            <a:endParaRPr lang="en-US" sz="1400" dirty="0">
              <a:solidFill>
                <a:schemeClr val="tx1"/>
              </a:solidFill>
              <a:latin typeface="Ubuntu Light" panose="020B0304030602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8F440E-D33A-EC86-431E-44674EA59DD8}"/>
              </a:ext>
            </a:extLst>
          </p:cNvPr>
          <p:cNvSpPr/>
          <p:nvPr/>
        </p:nvSpPr>
        <p:spPr>
          <a:xfrm>
            <a:off x="8330268" y="4293917"/>
            <a:ext cx="3005322" cy="1671947"/>
          </a:xfrm>
          <a:prstGeom prst="rect">
            <a:avLst/>
          </a:prstGeom>
          <a:solidFill>
            <a:schemeClr val="accent4">
              <a:lumMod val="20000"/>
              <a:lumOff val="80000"/>
              <a:alpha val="29954"/>
            </a:schemeClr>
          </a:solidFill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93088B-A60D-185B-990C-E3E79BC7A627}"/>
              </a:ext>
            </a:extLst>
          </p:cNvPr>
          <p:cNvSpPr txBox="1"/>
          <p:nvPr/>
        </p:nvSpPr>
        <p:spPr>
          <a:xfrm>
            <a:off x="8457547" y="4376303"/>
            <a:ext cx="2806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>
              <a:buSzPct val="70000"/>
            </a:pPr>
            <a:r>
              <a:rPr lang="en-US" sz="1600" b="1" dirty="0">
                <a:solidFill>
                  <a:schemeClr val="tx1"/>
                </a:solidFill>
                <a:latin typeface="Ubuntu Light" panose="020B0304030602030204" pitchFamily="34" charset="0"/>
              </a:rPr>
              <a:t>Extra-cardiac Dysfunction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4D9C30-61CD-76AA-E974-D9A935607195}"/>
              </a:ext>
            </a:extLst>
          </p:cNvPr>
          <p:cNvSpPr txBox="1"/>
          <p:nvPr/>
        </p:nvSpPr>
        <p:spPr>
          <a:xfrm>
            <a:off x="8457547" y="4714857"/>
            <a:ext cx="27701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66688"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Ubuntu Light" panose="020B0304030602030204" pitchFamily="34" charset="0"/>
              </a:rPr>
              <a:t>Need for liver transplant</a:t>
            </a:r>
          </a:p>
          <a:p>
            <a:pPr marL="174625" indent="-166688"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latin typeface="Ubuntu Light" panose="020B0304030602030204" pitchFamily="34" charset="0"/>
              </a:rPr>
              <a:t>Synthetic liver dysfunction</a:t>
            </a:r>
          </a:p>
          <a:p>
            <a:pPr marL="174625" indent="-166688"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Ubuntu Light" panose="020B0304030602030204" pitchFamily="34" charset="0"/>
              </a:rPr>
              <a:t>Hepatocellular carcinoma</a:t>
            </a:r>
          </a:p>
          <a:p>
            <a:pPr marL="174625" indent="-166688"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latin typeface="Ubuntu Light" panose="020B0304030602030204" pitchFamily="34" charset="0"/>
              </a:rPr>
              <a:t>CKD stage 3</a:t>
            </a:r>
          </a:p>
          <a:p>
            <a:pPr marL="174625" indent="-166688">
              <a:buSzPct val="7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Ubuntu Light" panose="020B0304030602030204" pitchFamily="34" charset="0"/>
              </a:rPr>
              <a:t>Recurrent hemoptysis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9C55AA1-44AA-6D29-1B80-E85AF6BA17A7}"/>
              </a:ext>
            </a:extLst>
          </p:cNvPr>
          <p:cNvCxnSpPr>
            <a:cxnSpLocks/>
          </p:cNvCxnSpPr>
          <p:nvPr/>
        </p:nvCxnSpPr>
        <p:spPr>
          <a:xfrm flipH="1">
            <a:off x="7290033" y="5737425"/>
            <a:ext cx="1022008" cy="0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03C4E11D-6382-FCB2-D876-45BF7720564A}"/>
              </a:ext>
            </a:extLst>
          </p:cNvPr>
          <p:cNvCxnSpPr>
            <a:cxnSpLocks/>
          </p:cNvCxnSpPr>
          <p:nvPr/>
        </p:nvCxnSpPr>
        <p:spPr>
          <a:xfrm flipH="1">
            <a:off x="6180729" y="2616688"/>
            <a:ext cx="1225043" cy="359108"/>
          </a:xfrm>
          <a:prstGeom prst="straightConnector1">
            <a:avLst/>
          </a:prstGeom>
          <a:ln w="25400" cap="flat">
            <a:solidFill>
              <a:schemeClr val="accent6">
                <a:lumMod val="40000"/>
                <a:lumOff val="6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55B59501-D543-0FAA-CA99-B7DA6EC50441}"/>
              </a:ext>
            </a:extLst>
          </p:cNvPr>
          <p:cNvCxnSpPr>
            <a:cxnSpLocks/>
          </p:cNvCxnSpPr>
          <p:nvPr/>
        </p:nvCxnSpPr>
        <p:spPr>
          <a:xfrm flipH="1" flipV="1">
            <a:off x="6395241" y="3090340"/>
            <a:ext cx="1866109" cy="2043635"/>
          </a:xfrm>
          <a:prstGeom prst="straightConnector1">
            <a:avLst/>
          </a:prstGeom>
          <a:ln w="25400" cap="flat">
            <a:solidFill>
              <a:schemeClr val="accent6">
                <a:lumMod val="40000"/>
                <a:lumOff val="6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FACB3E12-4BCC-EBCC-51E7-5E55EC9B58F8}"/>
              </a:ext>
            </a:extLst>
          </p:cNvPr>
          <p:cNvCxnSpPr>
            <a:cxnSpLocks/>
          </p:cNvCxnSpPr>
          <p:nvPr/>
        </p:nvCxnSpPr>
        <p:spPr>
          <a:xfrm flipH="1">
            <a:off x="7290033" y="5485755"/>
            <a:ext cx="1022008" cy="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CA28A02E-BAAE-B6E1-0F47-0909B95A94A5}"/>
              </a:ext>
            </a:extLst>
          </p:cNvPr>
          <p:cNvCxnSpPr>
            <a:cxnSpLocks/>
          </p:cNvCxnSpPr>
          <p:nvPr/>
        </p:nvCxnSpPr>
        <p:spPr>
          <a:xfrm>
            <a:off x="10289968" y="4045396"/>
            <a:ext cx="0" cy="248522"/>
          </a:xfrm>
          <a:prstGeom prst="straightConnector1">
            <a:avLst/>
          </a:prstGeom>
          <a:ln w="508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03C37DF2-1234-9C62-6477-53C300D8E465}"/>
              </a:ext>
            </a:extLst>
          </p:cNvPr>
          <p:cNvCxnSpPr>
            <a:cxnSpLocks/>
          </p:cNvCxnSpPr>
          <p:nvPr/>
        </p:nvCxnSpPr>
        <p:spPr>
          <a:xfrm flipH="1">
            <a:off x="3696794" y="5737425"/>
            <a:ext cx="1022008" cy="0"/>
          </a:xfrm>
          <a:prstGeom prst="straightConnector1">
            <a:avLst/>
          </a:prstGeom>
          <a:ln w="50800"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E664FF72-0B13-E2A5-DDC0-B423E8C882AB}"/>
              </a:ext>
            </a:extLst>
          </p:cNvPr>
          <p:cNvCxnSpPr>
            <a:cxnSpLocks/>
          </p:cNvCxnSpPr>
          <p:nvPr/>
        </p:nvCxnSpPr>
        <p:spPr>
          <a:xfrm flipH="1">
            <a:off x="3696794" y="5485755"/>
            <a:ext cx="1022008" cy="0"/>
          </a:xfrm>
          <a:prstGeom prst="straightConnector1">
            <a:avLst/>
          </a:prstGeom>
          <a:ln w="50800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C34F400D-7FE5-2D50-F861-088CAE62B878}"/>
              </a:ext>
            </a:extLst>
          </p:cNvPr>
          <p:cNvCxnSpPr>
            <a:cxnSpLocks/>
          </p:cNvCxnSpPr>
          <p:nvPr/>
        </p:nvCxnSpPr>
        <p:spPr>
          <a:xfrm>
            <a:off x="1898460" y="3734337"/>
            <a:ext cx="0" cy="653457"/>
          </a:xfrm>
          <a:prstGeom prst="straightConnector1">
            <a:avLst/>
          </a:prstGeom>
          <a:ln w="50800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6A4F6136-9665-A868-5817-BF833E5B8C05}"/>
              </a:ext>
            </a:extLst>
          </p:cNvPr>
          <p:cNvCxnSpPr>
            <a:cxnSpLocks/>
          </p:cNvCxnSpPr>
          <p:nvPr/>
        </p:nvCxnSpPr>
        <p:spPr>
          <a:xfrm flipH="1" flipV="1">
            <a:off x="6108088" y="3587900"/>
            <a:ext cx="2174664" cy="1559648"/>
          </a:xfrm>
          <a:prstGeom prst="straightConnector1">
            <a:avLst/>
          </a:prstGeom>
          <a:ln w="25400" cap="flat">
            <a:solidFill>
              <a:schemeClr val="accent6">
                <a:lumMod val="40000"/>
                <a:lumOff val="6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12411BE5-1A77-4FE0-0200-55E62ABF1279}"/>
              </a:ext>
            </a:extLst>
          </p:cNvPr>
          <p:cNvCxnSpPr>
            <a:cxnSpLocks/>
          </p:cNvCxnSpPr>
          <p:nvPr/>
        </p:nvCxnSpPr>
        <p:spPr>
          <a:xfrm flipH="1" flipV="1">
            <a:off x="5512202" y="4293918"/>
            <a:ext cx="2770550" cy="853630"/>
          </a:xfrm>
          <a:prstGeom prst="straightConnector1">
            <a:avLst/>
          </a:prstGeom>
          <a:ln w="25400" cap="flat">
            <a:solidFill>
              <a:schemeClr val="accent6">
                <a:lumMod val="40000"/>
                <a:lumOff val="6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DABA15F0-D7AC-8EA4-5A9C-4587D486E42B}"/>
              </a:ext>
            </a:extLst>
          </p:cNvPr>
          <p:cNvCxnSpPr>
            <a:cxnSpLocks/>
          </p:cNvCxnSpPr>
          <p:nvPr/>
        </p:nvCxnSpPr>
        <p:spPr>
          <a:xfrm flipV="1">
            <a:off x="3718554" y="4720733"/>
            <a:ext cx="2260174" cy="520886"/>
          </a:xfrm>
          <a:prstGeom prst="straightConnector1">
            <a:avLst/>
          </a:prstGeom>
          <a:ln w="25400" cap="flat">
            <a:solidFill>
              <a:schemeClr val="accent6">
                <a:lumMod val="40000"/>
                <a:lumOff val="6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98FEDE18-C0C9-8CF3-F346-0F227C22BA47}"/>
              </a:ext>
            </a:extLst>
          </p:cNvPr>
          <p:cNvCxnSpPr>
            <a:cxnSpLocks/>
          </p:cNvCxnSpPr>
          <p:nvPr/>
        </p:nvCxnSpPr>
        <p:spPr>
          <a:xfrm flipV="1">
            <a:off x="3722258" y="3104970"/>
            <a:ext cx="1557343" cy="2128143"/>
          </a:xfrm>
          <a:prstGeom prst="straightConnector1">
            <a:avLst/>
          </a:prstGeom>
          <a:ln w="25400" cap="flat">
            <a:solidFill>
              <a:schemeClr val="accent6">
                <a:lumMod val="40000"/>
                <a:lumOff val="6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1C0CB83-A637-A849-FAE4-6F66582FC4BD}"/>
              </a:ext>
            </a:extLst>
          </p:cNvPr>
          <p:cNvSpPr/>
          <p:nvPr/>
        </p:nvSpPr>
        <p:spPr>
          <a:xfrm>
            <a:off x="4978099" y="5299633"/>
            <a:ext cx="2065125" cy="760267"/>
          </a:xfrm>
          <a:prstGeom prst="rect">
            <a:avLst/>
          </a:prstGeom>
          <a:solidFill>
            <a:schemeClr val="bg1">
              <a:alpha val="7919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40B1DF-0E1C-376A-73A4-D1D384F2AD45}"/>
              </a:ext>
            </a:extLst>
          </p:cNvPr>
          <p:cNvSpPr txBox="1"/>
          <p:nvPr/>
        </p:nvSpPr>
        <p:spPr>
          <a:xfrm>
            <a:off x="4742829" y="5314083"/>
            <a:ext cx="2471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algn="ctr">
              <a:buSzPct val="70000"/>
            </a:pPr>
            <a:r>
              <a:rPr lang="en-US" sz="1600" b="1" dirty="0">
                <a:solidFill>
                  <a:schemeClr val="accent6"/>
                </a:solidFill>
                <a:latin typeface="Ubuntu Light" panose="020B0304030602030204" pitchFamily="34" charset="0"/>
              </a:rPr>
              <a:t>Advanced Heart Failure Consultation</a:t>
            </a:r>
          </a:p>
        </p:txBody>
      </p: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676BC1B1-5C0C-1936-57ED-6920896463EE}"/>
              </a:ext>
            </a:extLst>
          </p:cNvPr>
          <p:cNvCxnSpPr>
            <a:cxnSpLocks/>
          </p:cNvCxnSpPr>
          <p:nvPr/>
        </p:nvCxnSpPr>
        <p:spPr>
          <a:xfrm>
            <a:off x="4326191" y="2718932"/>
            <a:ext cx="1464611" cy="269619"/>
          </a:xfrm>
          <a:prstGeom prst="straightConnector1">
            <a:avLst/>
          </a:prstGeom>
          <a:ln w="25400" cap="flat">
            <a:solidFill>
              <a:schemeClr val="accent6">
                <a:lumMod val="40000"/>
                <a:lumOff val="6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822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9E7A62B-41AB-5C64-3A70-38CFE11D1D03}"/>
              </a:ext>
            </a:extLst>
          </p:cNvPr>
          <p:cNvSpPr txBox="1">
            <a:spLocks/>
          </p:cNvSpPr>
          <p:nvPr/>
        </p:nvSpPr>
        <p:spPr>
          <a:xfrm>
            <a:off x="1214389" y="-24283"/>
            <a:ext cx="9763222" cy="2279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200" dirty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Ubuntu" panose="020B0504030602030204" pitchFamily="34" charset="0"/>
              </a:rPr>
              <a:t>Cardiac/Systemic Ventricular Dysfunction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61438A-F3B7-B48F-493F-60187296C2E7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accent1"/>
                </a:solidFill>
                <a:latin typeface="Ubuntu" panose="020B0504030602030204" pitchFamily="34" charset="0"/>
              </a:rPr>
              <a:t>ACTION Publication Research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27D453-2FC8-838C-1B50-251609D35B71}"/>
              </a:ext>
            </a:extLst>
          </p:cNvPr>
          <p:cNvSpPr/>
          <p:nvPr/>
        </p:nvSpPr>
        <p:spPr>
          <a:xfrm>
            <a:off x="609600" y="2236177"/>
            <a:ext cx="10972799" cy="3701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9502" dist="50800" dir="8100000" algn="tr" rotWithShape="0">
              <a:prstClr val="black">
                <a:alpha val="512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5" name="Title 27">
            <a:extLst>
              <a:ext uri="{FF2B5EF4-FFF2-40B4-BE49-F238E27FC236}">
                <a16:creationId xmlns:a16="http://schemas.microsoft.com/office/drawing/2014/main" id="{E20798E7-669E-4106-03BD-AC05D2A88782}"/>
              </a:ext>
            </a:extLst>
          </p:cNvPr>
          <p:cNvSpPr txBox="1">
            <a:spLocks/>
          </p:cNvSpPr>
          <p:nvPr/>
        </p:nvSpPr>
        <p:spPr>
          <a:xfrm>
            <a:off x="2651049" y="2418736"/>
            <a:ext cx="8519546" cy="31767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2425" indent="-342900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Ubuntu Light" panose="020B0304030602030204" pitchFamily="34" charset="0"/>
              </a:rPr>
              <a:t>Severe systolic dysfunction </a:t>
            </a:r>
            <a:r>
              <a:rPr lang="en-US" sz="1600" dirty="0">
                <a:solidFill>
                  <a:schemeClr val="tx1"/>
                </a:solidFill>
                <a:latin typeface="Ubuntu Light" panose="020B0304030602030204" pitchFamily="34" charset="0"/>
              </a:rPr>
              <a:t>(EF &lt;35% for systemic left ventricles and &lt;30% for right ventricles)  by echocardiogram or MRI or </a:t>
            </a:r>
            <a:r>
              <a:rPr lang="en-US" sz="1600" dirty="0">
                <a:solidFill>
                  <a:schemeClr val="tx2"/>
                </a:solidFill>
                <a:latin typeface="Ubuntu Light" panose="020B0304030602030204" pitchFamily="34" charset="0"/>
              </a:rPr>
              <a:t>severe ventricular dilation </a:t>
            </a:r>
            <a:r>
              <a:rPr lang="en-US" sz="1600" dirty="0">
                <a:solidFill>
                  <a:schemeClr val="tx1"/>
                </a:solidFill>
                <a:latin typeface="Ubuntu Light" panose="020B0304030602030204" pitchFamily="34" charset="0"/>
              </a:rPr>
              <a:t>(indexed end-diastolic volume &gt;156 mL/BSA)by cardiac MRI.</a:t>
            </a:r>
          </a:p>
          <a:p>
            <a:pPr marL="352425" indent="-342900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Ubuntu Light" panose="020B0304030602030204" pitchFamily="34" charset="0"/>
              </a:rPr>
              <a:t>Moderately depressed systolic function </a:t>
            </a:r>
            <a:r>
              <a:rPr lang="en-US" sz="1600" dirty="0">
                <a:solidFill>
                  <a:schemeClr val="tx1"/>
                </a:solidFill>
                <a:latin typeface="Ubuntu Light" panose="020B0304030602030204" pitchFamily="34" charset="0"/>
              </a:rPr>
              <a:t>(by qualitative assessment, echo or MRI) when accompanied by </a:t>
            </a:r>
            <a:r>
              <a:rPr lang="en-US" sz="1600" dirty="0">
                <a:solidFill>
                  <a:schemeClr val="tx2"/>
                </a:solidFill>
                <a:latin typeface="Ubuntu Light" panose="020B0304030602030204" pitchFamily="34" charset="0"/>
              </a:rPr>
              <a:t>moderate or greater systemic atrioventricular valve regurgitation</a:t>
            </a:r>
            <a:r>
              <a:rPr lang="en-US" sz="1600" dirty="0">
                <a:solidFill>
                  <a:schemeClr val="tx1"/>
                </a:solidFill>
                <a:latin typeface="Ubuntu Light" panose="020B0304030602030204" pitchFamily="34" charset="0"/>
              </a:rPr>
              <a:t>.</a:t>
            </a:r>
          </a:p>
          <a:p>
            <a:pPr marL="352425" indent="-342900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Ubuntu Light" panose="020B0304030602030204" pitchFamily="34" charset="0"/>
              </a:rPr>
              <a:t>Significant </a:t>
            </a:r>
            <a:r>
              <a:rPr lang="en-US" sz="1600" dirty="0">
                <a:solidFill>
                  <a:schemeClr val="tx2"/>
                </a:solidFill>
                <a:latin typeface="Ubuntu Light" panose="020B0304030602030204" pitchFamily="34" charset="0"/>
              </a:rPr>
              <a:t>growth derangements </a:t>
            </a:r>
            <a:r>
              <a:rPr lang="en-US" sz="1600" dirty="0">
                <a:solidFill>
                  <a:schemeClr val="tx1"/>
                </a:solidFill>
                <a:latin typeface="Ubuntu Light" panose="020B0304030602030204" pitchFamily="34" charset="0"/>
              </a:rPr>
              <a:t>including cachexia and linear growth failure.</a:t>
            </a:r>
          </a:p>
          <a:p>
            <a:pPr marL="352425" indent="-342900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Ubuntu Light" panose="020B0304030602030204" pitchFamily="34" charset="0"/>
              </a:rPr>
              <a:t>Decreasing exercise tolerance </a:t>
            </a:r>
            <a:r>
              <a:rPr lang="en-US" sz="1600" dirty="0">
                <a:solidFill>
                  <a:schemeClr val="tx1"/>
                </a:solidFill>
                <a:latin typeface="Ubuntu Light" panose="020B0304030602030204" pitchFamily="34" charset="0"/>
              </a:rPr>
              <a:t>by patient report or as measured on sequential formal exercise testing or 6-min walk tests.</a:t>
            </a:r>
          </a:p>
          <a:p>
            <a:pPr marL="352425" indent="-342900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Ubuntu Light" panose="020B0304030602030204" pitchFamily="34" charset="0"/>
              </a:rPr>
              <a:t>Significant </a:t>
            </a:r>
            <a:r>
              <a:rPr lang="en-US" sz="1600" dirty="0">
                <a:solidFill>
                  <a:schemeClr val="tx2"/>
                </a:solidFill>
                <a:latin typeface="Ubuntu Light" panose="020B0304030602030204" pitchFamily="34" charset="0"/>
              </a:rPr>
              <a:t>electrophysiologic abnormalities</a:t>
            </a:r>
            <a:r>
              <a:rPr lang="en-US" sz="1600" dirty="0">
                <a:solidFill>
                  <a:schemeClr val="tx1"/>
                </a:solidFill>
                <a:latin typeface="Ubuntu Light" panose="020B0304030602030204" pitchFamily="34" charset="0"/>
              </a:rPr>
              <a:t>, including recurrent arrhythmias despite therapy, implantation of a cardiac pacemaker, or aborted sudden cardiac death event.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13E13E-4413-BDD4-A67C-372590528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13" y="3137487"/>
            <a:ext cx="1410824" cy="191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53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435D1A-2B90-B71E-5818-D50AE0661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636" y="0"/>
            <a:ext cx="7585364" cy="65462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7A9A3C5-87E6-E516-F4A8-C5D0A1484D53}"/>
              </a:ext>
            </a:extLst>
          </p:cNvPr>
          <p:cNvSpPr/>
          <p:nvPr/>
        </p:nvSpPr>
        <p:spPr>
          <a:xfrm>
            <a:off x="0" y="1"/>
            <a:ext cx="12191995" cy="6546272"/>
          </a:xfrm>
          <a:prstGeom prst="rect">
            <a:avLst/>
          </a:prstGeom>
          <a:gradFill>
            <a:gsLst>
              <a:gs pos="43000">
                <a:schemeClr val="accent6"/>
              </a:gs>
              <a:gs pos="8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C8258-3F2B-8805-A6B5-5292B94EF72B}"/>
              </a:ext>
            </a:extLst>
          </p:cNvPr>
          <p:cNvSpPr txBox="1"/>
          <p:nvPr/>
        </p:nvSpPr>
        <p:spPr>
          <a:xfrm>
            <a:off x="429653" y="2139203"/>
            <a:ext cx="4763672" cy="2267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Ubuntu Light" panose="020B0304030602030204" pitchFamily="34" charset="0"/>
              </a:rPr>
              <a:t>“We have been focused on keeping the single ventricle patients alive during their childhood…</a:t>
            </a: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EFE"/>
              </a:solidFill>
              <a:latin typeface="Ubuntu Light" panose="020B030403060203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Ubuntu Light" panose="020B0304030602030204" pitchFamily="34" charset="0"/>
              </a:rPr>
              <a:t>Now we need to focus on letting them live during their adulthood. ”</a:t>
            </a:r>
          </a:p>
        </p:txBody>
      </p:sp>
    </p:spTree>
    <p:extLst>
      <p:ext uri="{BB962C8B-B14F-4D97-AF65-F5344CB8AC3E}">
        <p14:creationId xmlns:p14="http://schemas.microsoft.com/office/powerpoint/2010/main" val="33908206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9E7A62B-41AB-5C64-3A70-38CFE11D1D03}"/>
              </a:ext>
            </a:extLst>
          </p:cNvPr>
          <p:cNvSpPr txBox="1">
            <a:spLocks/>
          </p:cNvSpPr>
          <p:nvPr/>
        </p:nvSpPr>
        <p:spPr>
          <a:xfrm>
            <a:off x="1214389" y="-24283"/>
            <a:ext cx="9763222" cy="2279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200" dirty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Ubuntu" panose="020B0504030602030204" pitchFamily="34" charset="0"/>
              </a:rPr>
              <a:t>Fontan Pathway Dysfunction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61438A-F3B7-B48F-493F-60187296C2E7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accent1"/>
                </a:solidFill>
                <a:latin typeface="Ubuntu" panose="020B0504030602030204" pitchFamily="34" charset="0"/>
              </a:rPr>
              <a:t>ACTION Publication Research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27D453-2FC8-838C-1B50-251609D35B71}"/>
              </a:ext>
            </a:extLst>
          </p:cNvPr>
          <p:cNvSpPr/>
          <p:nvPr/>
        </p:nvSpPr>
        <p:spPr>
          <a:xfrm>
            <a:off x="609600" y="2236177"/>
            <a:ext cx="10972799" cy="3701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9502" dist="50800" dir="8100000" algn="tr" rotWithShape="0">
              <a:prstClr val="black">
                <a:alpha val="512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5" name="Title 27">
            <a:extLst>
              <a:ext uri="{FF2B5EF4-FFF2-40B4-BE49-F238E27FC236}">
                <a16:creationId xmlns:a16="http://schemas.microsoft.com/office/drawing/2014/main" id="{E20798E7-669E-4106-03BD-AC05D2A88782}"/>
              </a:ext>
            </a:extLst>
          </p:cNvPr>
          <p:cNvSpPr txBox="1">
            <a:spLocks/>
          </p:cNvSpPr>
          <p:nvPr/>
        </p:nvSpPr>
        <p:spPr>
          <a:xfrm>
            <a:off x="2651049" y="2589028"/>
            <a:ext cx="8616038" cy="33482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2425" indent="-342900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Ubuntu Light" panose="020B0304030602030204" pitchFamily="34" charset="0"/>
              </a:rPr>
              <a:t>Symptomatic, </a:t>
            </a:r>
            <a:r>
              <a:rPr lang="en-US" sz="1600" dirty="0">
                <a:solidFill>
                  <a:schemeClr val="tx2"/>
                </a:solidFill>
                <a:latin typeface="Ubuntu Light" panose="020B0304030602030204" pitchFamily="34" charset="0"/>
              </a:rPr>
              <a:t>chronic fluid overload </a:t>
            </a:r>
            <a:r>
              <a:rPr lang="en-US" sz="1600" dirty="0">
                <a:solidFill>
                  <a:schemeClr val="tx1"/>
                </a:solidFill>
                <a:latin typeface="Ubuntu Light" panose="020B0304030602030204" pitchFamily="34" charset="0"/>
              </a:rPr>
              <a:t>persisting despite new or increasing diuretic therapy.</a:t>
            </a:r>
            <a:br>
              <a:rPr lang="en-US" sz="1600" dirty="0">
                <a:solidFill>
                  <a:schemeClr val="tx1"/>
                </a:solidFill>
                <a:latin typeface="Ubuntu Light" panose="020B0304030602030204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Ubuntu Light" panose="020B0304030602030204" pitchFamily="34" charset="0"/>
              </a:rPr>
              <a:t>    </a:t>
            </a:r>
            <a:r>
              <a:rPr lang="en-US" sz="1400" b="1" i="1" dirty="0">
                <a:solidFill>
                  <a:schemeClr val="tx1"/>
                </a:solidFill>
                <a:latin typeface="Ubuntu Light" panose="020B0304030602030204" pitchFamily="34" charset="0"/>
              </a:rPr>
              <a:t>Example: </a:t>
            </a:r>
            <a:r>
              <a:rPr lang="en-US" sz="1400" i="1" dirty="0">
                <a:solidFill>
                  <a:schemeClr val="tx1"/>
                </a:solidFill>
                <a:latin typeface="Ubuntu Light" panose="020B0304030602030204" pitchFamily="34" charset="0"/>
              </a:rPr>
              <a:t>The need for multiple increases in diuretics (either dose or frequency) over a 6-mo period </a:t>
            </a:r>
            <a:br>
              <a:rPr lang="en-US" sz="1400" i="1" dirty="0">
                <a:solidFill>
                  <a:schemeClr val="tx1"/>
                </a:solidFill>
                <a:latin typeface="Ubuntu Light" panose="020B0304030602030204" pitchFamily="34" charset="0"/>
              </a:rPr>
            </a:br>
            <a:r>
              <a:rPr lang="en-US" sz="1400" i="1" dirty="0">
                <a:solidFill>
                  <a:schemeClr val="tx1"/>
                </a:solidFill>
                <a:latin typeface="Ubuntu Light" panose="020B0304030602030204" pitchFamily="34" charset="0"/>
              </a:rPr>
              <a:t>    with continued fluid overload.</a:t>
            </a:r>
          </a:p>
          <a:p>
            <a:pPr marL="352425" indent="-342900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Ubuntu Light" panose="020B0304030602030204" pitchFamily="34" charset="0"/>
              </a:rPr>
              <a:t>Occurrence of chronic pleural effusions or ascites</a:t>
            </a:r>
            <a:r>
              <a:rPr lang="en-US" sz="1600" dirty="0">
                <a:solidFill>
                  <a:schemeClr val="tx1"/>
                </a:solidFill>
                <a:latin typeface="Ubuntu Light" panose="020B0304030602030204" pitchFamily="34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Ubuntu Light" panose="020B0304030602030204" pitchFamily="34" charset="0"/>
              </a:rPr>
              <a:t>chylous</a:t>
            </a:r>
            <a:r>
              <a:rPr lang="en-US" sz="1600" dirty="0">
                <a:solidFill>
                  <a:schemeClr val="tx1"/>
                </a:solidFill>
                <a:latin typeface="Ubuntu Light" panose="020B0304030602030204" pitchFamily="34" charset="0"/>
              </a:rPr>
              <a:t>, or </a:t>
            </a:r>
            <a:r>
              <a:rPr lang="en-US" sz="1600" dirty="0" err="1">
                <a:solidFill>
                  <a:schemeClr val="tx1"/>
                </a:solidFill>
                <a:latin typeface="Ubuntu Light" panose="020B0304030602030204" pitchFamily="34" charset="0"/>
              </a:rPr>
              <a:t>nonchylous</a:t>
            </a:r>
            <a:r>
              <a:rPr lang="en-US" sz="1600" dirty="0">
                <a:solidFill>
                  <a:schemeClr val="tx1"/>
                </a:solidFill>
                <a:latin typeface="Ubuntu Light" panose="020B0304030602030204" pitchFamily="34" charset="0"/>
              </a:rPr>
              <a:t>, refractory to therapy and occurring outside the initial Fontan postoperative period.</a:t>
            </a:r>
          </a:p>
          <a:p>
            <a:pPr marL="350838" indent="-350838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Ubuntu Light" panose="020B0304030602030204" pitchFamily="34" charset="0"/>
              </a:rPr>
              <a:t>Major hemodynamic disturbance </a:t>
            </a:r>
            <a:r>
              <a:rPr lang="en-US" sz="1600" dirty="0">
                <a:solidFill>
                  <a:schemeClr val="tx1"/>
                </a:solidFill>
                <a:latin typeface="Ubuntu Light" panose="020B0304030602030204" pitchFamily="34" charset="0"/>
              </a:rPr>
              <a:t>resulting in symptoms despite therapy including:</a:t>
            </a:r>
            <a:br>
              <a:rPr lang="en-US" sz="1600" dirty="0">
                <a:solidFill>
                  <a:schemeClr val="tx1"/>
                </a:solidFill>
                <a:latin typeface="Ubuntu Light" panose="020B030403060203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Ubuntu Light" panose="020B0304030602030204" pitchFamily="34" charset="0"/>
              </a:rPr>
              <a:t>    -  Low systemic cardiac index (&lt;2 L/min per m2) </a:t>
            </a:r>
            <a:br>
              <a:rPr lang="en-US" sz="1400" dirty="0">
                <a:solidFill>
                  <a:schemeClr val="tx1"/>
                </a:solidFill>
                <a:latin typeface="Ubuntu Light" panose="020B030403060203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Ubuntu Light" panose="020B0304030602030204" pitchFamily="34" charset="0"/>
              </a:rPr>
              <a:t>    -  Diastolic dysfunction (ventricular EDP &gt;15) </a:t>
            </a:r>
            <a:br>
              <a:rPr lang="en-US" sz="1400" dirty="0">
                <a:solidFill>
                  <a:schemeClr val="tx1"/>
                </a:solidFill>
                <a:latin typeface="Ubuntu Light" panose="020B030403060203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Ubuntu Light" panose="020B0304030602030204" pitchFamily="34" charset="0"/>
              </a:rPr>
              <a:t>    -  Elevated Fontan pressure (Fontan pressure ≥20 mm Hg.</a:t>
            </a:r>
            <a:br>
              <a:rPr lang="en-US" sz="1400" dirty="0">
                <a:solidFill>
                  <a:schemeClr val="tx1"/>
                </a:solidFill>
                <a:latin typeface="Ubuntu Light" panose="020B030403060203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Ubuntu Light" panose="020B0304030602030204" pitchFamily="34" charset="0"/>
              </a:rPr>
              <a:t>    -  Symptomatic cyanosis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E3EA6C-2DC7-BB26-E9F0-FF1698041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913" y="3137487"/>
            <a:ext cx="1410824" cy="191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098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9E7A62B-41AB-5C64-3A70-38CFE11D1D03}"/>
              </a:ext>
            </a:extLst>
          </p:cNvPr>
          <p:cNvSpPr txBox="1">
            <a:spLocks/>
          </p:cNvSpPr>
          <p:nvPr/>
        </p:nvSpPr>
        <p:spPr>
          <a:xfrm>
            <a:off x="1214389" y="-24283"/>
            <a:ext cx="9763222" cy="2279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200" dirty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Ubuntu" panose="020B0504030602030204" pitchFamily="34" charset="0"/>
              </a:rPr>
              <a:t>Lymphatic Dysfunction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61438A-F3B7-B48F-493F-60187296C2E7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accent1"/>
                </a:solidFill>
                <a:latin typeface="Ubuntu" panose="020B0504030602030204" pitchFamily="34" charset="0"/>
              </a:rPr>
              <a:t>ACTION Publication Research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27D453-2FC8-838C-1B50-251609D35B71}"/>
              </a:ext>
            </a:extLst>
          </p:cNvPr>
          <p:cNvSpPr/>
          <p:nvPr/>
        </p:nvSpPr>
        <p:spPr>
          <a:xfrm>
            <a:off x="609600" y="2236177"/>
            <a:ext cx="10972799" cy="3701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9502" dist="50800" dir="8100000" algn="tr" rotWithShape="0">
              <a:prstClr val="black">
                <a:alpha val="512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5" name="Title 27">
            <a:extLst>
              <a:ext uri="{FF2B5EF4-FFF2-40B4-BE49-F238E27FC236}">
                <a16:creationId xmlns:a16="http://schemas.microsoft.com/office/drawing/2014/main" id="{E20798E7-669E-4106-03BD-AC05D2A88782}"/>
              </a:ext>
            </a:extLst>
          </p:cNvPr>
          <p:cNvSpPr txBox="1">
            <a:spLocks/>
          </p:cNvSpPr>
          <p:nvPr/>
        </p:nvSpPr>
        <p:spPr>
          <a:xfrm>
            <a:off x="2651049" y="3234812"/>
            <a:ext cx="8519546" cy="21336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2425" indent="-342900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Ubuntu Light" panose="020B0304030602030204" pitchFamily="34" charset="0"/>
              </a:rPr>
              <a:t>PLE that has failed medical therapy</a:t>
            </a:r>
            <a:br>
              <a:rPr lang="en-US" sz="1600" dirty="0">
                <a:solidFill>
                  <a:schemeClr val="tx1"/>
                </a:solidFill>
                <a:latin typeface="Ubuntu Light" panose="020B0304030602030204" pitchFamily="34" charset="0"/>
              </a:rPr>
            </a:br>
            <a:r>
              <a:rPr lang="en-US" sz="1600" b="1" dirty="0">
                <a:solidFill>
                  <a:schemeClr val="tx1"/>
                </a:solidFill>
                <a:latin typeface="Ubuntu Light" panose="020B0304030602030204" pitchFamily="34" charset="0"/>
              </a:rPr>
              <a:t>     </a:t>
            </a:r>
            <a:r>
              <a:rPr lang="en-US" sz="1600" b="1" i="1" dirty="0">
                <a:solidFill>
                  <a:schemeClr val="tx1"/>
                </a:solidFill>
                <a:latin typeface="Ubuntu Light" panose="020B0304030602030204" pitchFamily="34" charset="0"/>
              </a:rPr>
              <a:t>Example: </a:t>
            </a:r>
            <a:r>
              <a:rPr lang="en-US" sz="1600" i="1" dirty="0">
                <a:solidFill>
                  <a:schemeClr val="tx1"/>
                </a:solidFill>
                <a:latin typeface="Ubuntu Light" panose="020B0304030602030204" pitchFamily="34" charset="0"/>
              </a:rPr>
              <a:t>Need for &gt;1 PLE-related hospital admission in a 12-mo period, PLE requiring   </a:t>
            </a:r>
            <a:br>
              <a:rPr lang="en-US" sz="1600" i="1" dirty="0">
                <a:solidFill>
                  <a:schemeClr val="tx1"/>
                </a:solidFill>
                <a:latin typeface="Ubuntu Light" panose="020B0304030602030204" pitchFamily="34" charset="0"/>
              </a:rPr>
            </a:br>
            <a:r>
              <a:rPr lang="en-US" sz="1600" i="1" dirty="0">
                <a:solidFill>
                  <a:schemeClr val="tx1"/>
                </a:solidFill>
                <a:latin typeface="Ubuntu Light" panose="020B0304030602030204" pitchFamily="34" charset="0"/>
              </a:rPr>
              <a:t>     repeated albumin infusions to treat symptoms despite standard PLE medical therapy, </a:t>
            </a:r>
            <a:br>
              <a:rPr lang="en-US" sz="1600" i="1" dirty="0">
                <a:solidFill>
                  <a:schemeClr val="tx1"/>
                </a:solidFill>
                <a:latin typeface="Ubuntu Light" panose="020B0304030602030204" pitchFamily="34" charset="0"/>
              </a:rPr>
            </a:br>
            <a:r>
              <a:rPr lang="en-US" sz="1600" i="1" dirty="0">
                <a:solidFill>
                  <a:schemeClr val="tx1"/>
                </a:solidFill>
                <a:latin typeface="Ubuntu Light" panose="020B0304030602030204" pitchFamily="34" charset="0"/>
              </a:rPr>
              <a:t>     or PLE with steroid side effects from ongoing budesonide therapy. </a:t>
            </a:r>
          </a:p>
          <a:p>
            <a:pPr marL="352425" indent="-342900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Ubuntu Light" panose="020B0304030602030204" pitchFamily="34" charset="0"/>
              </a:rPr>
              <a:t>Plastic bronchitis </a:t>
            </a: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requiring chronic therapy or inpatient hospital admission.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C050D2-0F5F-F5B3-775F-51BF9EC29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559" y="2614203"/>
            <a:ext cx="1132841" cy="12412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557357-DFF4-0127-97F6-D40226015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466" y="4118697"/>
            <a:ext cx="1066270" cy="128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350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9E7A62B-41AB-5C64-3A70-38CFE11D1D03}"/>
              </a:ext>
            </a:extLst>
          </p:cNvPr>
          <p:cNvSpPr txBox="1">
            <a:spLocks/>
          </p:cNvSpPr>
          <p:nvPr/>
        </p:nvSpPr>
        <p:spPr>
          <a:xfrm>
            <a:off x="1214389" y="-24283"/>
            <a:ext cx="9763222" cy="2279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200" dirty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Ubuntu" panose="020B0504030602030204" pitchFamily="34" charset="0"/>
              </a:rPr>
              <a:t>Extracardiac Dysfunction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61438A-F3B7-B48F-493F-60187296C2E7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accent1"/>
                </a:solidFill>
                <a:latin typeface="Ubuntu" panose="020B0504030602030204" pitchFamily="34" charset="0"/>
              </a:rPr>
              <a:t>ACTION Publication Research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27D453-2FC8-838C-1B50-251609D35B71}"/>
              </a:ext>
            </a:extLst>
          </p:cNvPr>
          <p:cNvSpPr/>
          <p:nvPr/>
        </p:nvSpPr>
        <p:spPr>
          <a:xfrm>
            <a:off x="609600" y="2236177"/>
            <a:ext cx="10972799" cy="3701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9502" dist="50800" dir="8100000" algn="tr" rotWithShape="0">
              <a:prstClr val="black">
                <a:alpha val="512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5" name="Title 27">
            <a:extLst>
              <a:ext uri="{FF2B5EF4-FFF2-40B4-BE49-F238E27FC236}">
                <a16:creationId xmlns:a16="http://schemas.microsoft.com/office/drawing/2014/main" id="{E20798E7-669E-4106-03BD-AC05D2A88782}"/>
              </a:ext>
            </a:extLst>
          </p:cNvPr>
          <p:cNvSpPr txBox="1">
            <a:spLocks/>
          </p:cNvSpPr>
          <p:nvPr/>
        </p:nvSpPr>
        <p:spPr>
          <a:xfrm>
            <a:off x="2651049" y="3185651"/>
            <a:ext cx="8519546" cy="23597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2425" indent="-342900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Liver disease with impaired synthetic function/abnormal liver function testing or undergoing evaluation for liver transplantation or hepatocellular carcinoma. </a:t>
            </a:r>
          </a:p>
          <a:p>
            <a:pPr marL="352425" indent="-342900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Chronic kidney disease–stage 3 or greater. </a:t>
            </a:r>
          </a:p>
          <a:p>
            <a:pPr marL="352425" indent="-342900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Hemoptysis requiring evaluation that is unrelated to an infection and persists after standard intervention.</a:t>
            </a:r>
          </a:p>
          <a:p>
            <a:pPr marL="352425" indent="-342900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Ubuntu Light" panose="020B0304030602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AA9F78-1384-5159-8D51-1A7FDF5F4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50" y="3429000"/>
            <a:ext cx="1211395" cy="1567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30DFB8-6FAF-7A5B-708C-86ABEBF8E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897" y="4623188"/>
            <a:ext cx="1367030" cy="1002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BB2EE7-FDB9-F60A-ED75-90BB33735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319" y="2582013"/>
            <a:ext cx="795732" cy="108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109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1F54FA-76E3-7C63-101D-73C5991C45D6}"/>
              </a:ext>
            </a:extLst>
          </p:cNvPr>
          <p:cNvSpPr/>
          <p:nvPr/>
        </p:nvSpPr>
        <p:spPr>
          <a:xfrm>
            <a:off x="609600" y="2236177"/>
            <a:ext cx="10972799" cy="3701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9502" dist="50800" dir="8100000" algn="tr" rotWithShape="0">
              <a:prstClr val="black">
                <a:alpha val="512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C531D18-399F-88D9-0C15-10B94D54FF34}"/>
              </a:ext>
            </a:extLst>
          </p:cNvPr>
          <p:cNvSpPr txBox="1">
            <a:spLocks/>
          </p:cNvSpPr>
          <p:nvPr/>
        </p:nvSpPr>
        <p:spPr>
          <a:xfrm>
            <a:off x="1214389" y="-24283"/>
            <a:ext cx="9763222" cy="2279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200" dirty="0">
                <a:solidFill>
                  <a:schemeClr val="bg1"/>
                </a:solidFill>
                <a:latin typeface="Ubuntu" panose="020B050403060203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Ubuntu" panose="020B0504030602030204" pitchFamily="34" charset="0"/>
              </a:rPr>
              <a:t>Study Summary</a:t>
            </a:r>
          </a:p>
        </p:txBody>
      </p:sp>
      <p:sp>
        <p:nvSpPr>
          <p:cNvPr id="3" name="Title 27">
            <a:extLst>
              <a:ext uri="{FF2B5EF4-FFF2-40B4-BE49-F238E27FC236}">
                <a16:creationId xmlns:a16="http://schemas.microsoft.com/office/drawing/2014/main" id="{3BC568F2-26C8-2B79-2794-303933E7FB6E}"/>
              </a:ext>
            </a:extLst>
          </p:cNvPr>
          <p:cNvSpPr txBox="1">
            <a:spLocks/>
          </p:cNvSpPr>
          <p:nvPr/>
        </p:nvSpPr>
        <p:spPr>
          <a:xfrm>
            <a:off x="1646231" y="3181175"/>
            <a:ext cx="8899537" cy="22798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algn="ctr">
              <a:lnSpc>
                <a:spcPct val="130000"/>
              </a:lnSpc>
              <a:buSzPct val="70000"/>
            </a:pPr>
            <a:r>
              <a:rPr lang="en-US" sz="2400" dirty="0">
                <a:solidFill>
                  <a:schemeClr val="tx1"/>
                </a:solidFill>
                <a:latin typeface="Ubuntu Light" panose="020B0304030602030204" pitchFamily="34" charset="0"/>
              </a:rPr>
              <a:t>Continued collaboration between the families, primary Fontan Cardiologist and Heart failure/Transplant cardiologist is key to ensuring improved outcomes.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66B4CE6-C41B-0798-B2B9-EBE71BFF8106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accent1"/>
                </a:solidFill>
                <a:latin typeface="Ubuntu" panose="020B0504030602030204" pitchFamily="34" charset="0"/>
              </a:rPr>
              <a:t>ACTION Publication Research</a:t>
            </a:r>
          </a:p>
        </p:txBody>
      </p:sp>
    </p:spTree>
    <p:extLst>
      <p:ext uri="{BB962C8B-B14F-4D97-AF65-F5344CB8AC3E}">
        <p14:creationId xmlns:p14="http://schemas.microsoft.com/office/powerpoint/2010/main" val="3048782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2C8258-3F2B-8805-A6B5-5292B94EF72B}"/>
              </a:ext>
            </a:extLst>
          </p:cNvPr>
          <p:cNvSpPr txBox="1"/>
          <p:nvPr/>
        </p:nvSpPr>
        <p:spPr>
          <a:xfrm>
            <a:off x="3560793" y="2678518"/>
            <a:ext cx="5070413" cy="1079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FEFE"/>
                </a:solidFill>
                <a:latin typeface="Ubuntu Light" panose="020B0304030602030204" pitchFamily="34" charset="0"/>
              </a:rPr>
              <a:t>Referrals</a:t>
            </a:r>
            <a:endParaRPr kumimoji="0" lang="en-US" sz="6000" u="none" strike="noStrike" kern="1200" cap="none" spc="0" normalizeH="0" baseline="0" noProof="0" dirty="0">
              <a:ln>
                <a:noFill/>
              </a:ln>
              <a:solidFill>
                <a:srgbClr val="FFFEFE"/>
              </a:solidFill>
              <a:effectLst/>
              <a:uLnTx/>
              <a:uFillTx/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0345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7">
            <a:extLst>
              <a:ext uri="{FF2B5EF4-FFF2-40B4-BE49-F238E27FC236}">
                <a16:creationId xmlns:a16="http://schemas.microsoft.com/office/drawing/2014/main" id="{3F62283D-E7EB-A8C3-8D88-02EC03D122E4}"/>
              </a:ext>
            </a:extLst>
          </p:cNvPr>
          <p:cNvSpPr txBox="1">
            <a:spLocks/>
          </p:cNvSpPr>
          <p:nvPr/>
        </p:nvSpPr>
        <p:spPr>
          <a:xfrm>
            <a:off x="609600" y="2962244"/>
            <a:ext cx="4876800" cy="32722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33363" indent="-223838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All sites to enter site specific information as to how these can be done.</a:t>
            </a:r>
          </a:p>
          <a:p>
            <a:pPr marL="233363" indent="-223838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Consider dividing “how to consult” for outpatient and inpatient separately.</a:t>
            </a:r>
          </a:p>
          <a:p>
            <a:pPr marL="233363" indent="-223838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For sites that have a Fontan multidisciplinary clinic, may be easier for the heart failure/transplant cardiologist to come and discuss with families there to avoid an extra visit</a:t>
            </a:r>
            <a:endParaRPr lang="en-US" sz="1800" b="1" dirty="0">
              <a:solidFill>
                <a:schemeClr val="tx1"/>
              </a:solidFill>
              <a:latin typeface="Ubuntu Light" panose="020B0304030602030204" pitchFamily="34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3621F7A-9685-93A4-6FF3-215217E142FF}"/>
              </a:ext>
            </a:extLst>
          </p:cNvPr>
          <p:cNvSpPr txBox="1">
            <a:spLocks/>
          </p:cNvSpPr>
          <p:nvPr/>
        </p:nvSpPr>
        <p:spPr>
          <a:xfrm>
            <a:off x="1895235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2"/>
                </a:solidFill>
                <a:latin typeface="Ubuntu" panose="020B0504030602030204" pitchFamily="34" charset="0"/>
              </a:rPr>
              <a:t>Referrals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5D426D3-C39A-BA28-0B50-CC77D583253B}"/>
              </a:ext>
            </a:extLst>
          </p:cNvPr>
          <p:cNvSpPr txBox="1">
            <a:spLocks/>
          </p:cNvSpPr>
          <p:nvPr/>
        </p:nvSpPr>
        <p:spPr>
          <a:xfrm>
            <a:off x="604789" y="1989096"/>
            <a:ext cx="5053782" cy="9731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accent6"/>
                </a:solidFill>
                <a:latin typeface="Ubuntu" panose="020B0504030602030204" pitchFamily="34" charset="0"/>
              </a:rPr>
              <a:t>…a Fontan patient for advanced heart failure therapies at our institution: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2AE3C0C-1AFC-CFC8-376C-B4031411D753}"/>
              </a:ext>
            </a:extLst>
          </p:cNvPr>
          <p:cNvSpPr txBox="1">
            <a:spLocks/>
          </p:cNvSpPr>
          <p:nvPr/>
        </p:nvSpPr>
        <p:spPr>
          <a:xfrm>
            <a:off x="0" y="747092"/>
            <a:ext cx="6096000" cy="6933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Ubuntu" panose="020B0504030602030204" pitchFamily="34" charset="0"/>
              </a:rPr>
              <a:t>How to Refer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E826B2-8EBD-EF2E-DBD7-C35908FEA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8" t="9726" r="3344" b="23405"/>
          <a:stretch/>
        </p:blipFill>
        <p:spPr>
          <a:xfrm>
            <a:off x="6089487" y="0"/>
            <a:ext cx="6102513" cy="650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574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E48B6D-112B-A823-D1C5-56B67FC1DB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53309" y="3281083"/>
            <a:ext cx="2085379" cy="2085379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0490505E-DB54-A18E-1BBB-65B17CA685D3}"/>
              </a:ext>
            </a:extLst>
          </p:cNvPr>
          <p:cNvSpPr txBox="1">
            <a:spLocks/>
          </p:cNvSpPr>
          <p:nvPr/>
        </p:nvSpPr>
        <p:spPr>
          <a:xfrm>
            <a:off x="1354893" y="63714"/>
            <a:ext cx="9763222" cy="1670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6"/>
                </a:solidFill>
                <a:latin typeface="Ubuntu" panose="020B0504030602030204" pitchFamily="34" charset="0"/>
              </a:rPr>
              <a:t>Audience Members</a:t>
            </a:r>
          </a:p>
        </p:txBody>
      </p:sp>
      <p:sp>
        <p:nvSpPr>
          <p:cNvPr id="4" name="Title 27">
            <a:extLst>
              <a:ext uri="{FF2B5EF4-FFF2-40B4-BE49-F238E27FC236}">
                <a16:creationId xmlns:a16="http://schemas.microsoft.com/office/drawing/2014/main" id="{73474A11-6149-3748-D5BB-BC4ABEFBBA19}"/>
              </a:ext>
            </a:extLst>
          </p:cNvPr>
          <p:cNvSpPr txBox="1">
            <a:spLocks/>
          </p:cNvSpPr>
          <p:nvPr/>
        </p:nvSpPr>
        <p:spPr>
          <a:xfrm>
            <a:off x="1817354" y="2177644"/>
            <a:ext cx="8557290" cy="6604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algn="ctr">
              <a:lnSpc>
                <a:spcPct val="130000"/>
              </a:lnSpc>
              <a:buSzPct val="70000"/>
            </a:pPr>
            <a:r>
              <a:rPr lang="en-US" sz="2400" dirty="0">
                <a:solidFill>
                  <a:schemeClr val="tx1"/>
                </a:solidFill>
                <a:latin typeface="Ubuntu Light" panose="020B0304030602030204" pitchFamily="34" charset="0"/>
              </a:rPr>
              <a:t>Scan the QR code to take the brief post-presentation survey</a:t>
            </a:r>
          </a:p>
        </p:txBody>
      </p:sp>
    </p:spTree>
    <p:extLst>
      <p:ext uri="{BB962C8B-B14F-4D97-AF65-F5344CB8AC3E}">
        <p14:creationId xmlns:p14="http://schemas.microsoft.com/office/powerpoint/2010/main" val="15041038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CA996F4-0E3A-A365-D12F-CB43275EC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871" b="3074"/>
          <a:stretch/>
        </p:blipFill>
        <p:spPr>
          <a:xfrm>
            <a:off x="0" y="5825359"/>
            <a:ext cx="12188952" cy="10326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F14B2D-E852-7A34-EB96-30203B86F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928" b="2465"/>
          <a:stretch/>
        </p:blipFill>
        <p:spPr>
          <a:xfrm>
            <a:off x="3048" y="-9369"/>
            <a:ext cx="12188952" cy="203087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73621F7A-9685-93A4-6FF3-215217E142FF}"/>
              </a:ext>
            </a:extLst>
          </p:cNvPr>
          <p:cNvSpPr txBox="1">
            <a:spLocks/>
          </p:cNvSpPr>
          <p:nvPr/>
        </p:nvSpPr>
        <p:spPr>
          <a:xfrm>
            <a:off x="1076477" y="2405687"/>
            <a:ext cx="7788999" cy="24376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200" dirty="0">
                <a:solidFill>
                  <a:schemeClr val="tx2"/>
                </a:solidFill>
                <a:latin typeface="Ubuntu" panose="020B0504030602030204" pitchFamily="34" charset="0"/>
              </a:rPr>
              <a:t>Looking for additional </a:t>
            </a:r>
            <a:br>
              <a:rPr lang="en-US" sz="2200" dirty="0">
                <a:solidFill>
                  <a:schemeClr val="tx2"/>
                </a:solidFill>
                <a:latin typeface="Ubuntu" panose="020B0504030602030204" pitchFamily="34" charset="0"/>
              </a:rPr>
            </a:br>
            <a:r>
              <a:rPr lang="en-US" sz="2200" dirty="0">
                <a:solidFill>
                  <a:schemeClr val="tx2"/>
                </a:solidFill>
                <a:latin typeface="Ubuntu" panose="020B0504030602030204" pitchFamily="34" charset="0"/>
              </a:rPr>
              <a:t>Fontan referral resources? </a:t>
            </a:r>
          </a:p>
        </p:txBody>
      </p:sp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946F4BE4-FC4B-52B9-2C2A-052E2F7407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07078" y="2406994"/>
            <a:ext cx="1828800" cy="2365375"/>
          </a:xfrm>
          <a:prstGeom prst="rect">
            <a:avLst/>
          </a:prstGeom>
        </p:spPr>
      </p:pic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8AF77B2A-1CD8-FB3D-AECB-3B60FFA84B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810442" y="2405687"/>
            <a:ext cx="1828800" cy="2366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43748B-9E23-22E6-9913-AF491F84709A}"/>
              </a:ext>
            </a:extLst>
          </p:cNvPr>
          <p:cNvSpPr txBox="1"/>
          <p:nvPr/>
        </p:nvSpPr>
        <p:spPr>
          <a:xfrm>
            <a:off x="8810442" y="4914305"/>
            <a:ext cx="20945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latin typeface="Ubuntu" panose="020B0504030602030204" pitchFamily="34" charset="0"/>
              </a:rPr>
              <a:t>Fontan Surveillance: </a:t>
            </a:r>
            <a:br>
              <a:rPr lang="en-US" sz="1200" b="1" dirty="0">
                <a:latin typeface="Ubuntu" panose="020B0504030602030204" pitchFamily="34" charset="0"/>
              </a:rPr>
            </a:br>
            <a:r>
              <a:rPr lang="en-US" sz="1200" dirty="0">
                <a:latin typeface="Ubuntu" panose="020B0504030602030204" pitchFamily="34" charset="0"/>
              </a:rPr>
              <a:t>When to Refer to Heart Failure Specialists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36BB8-C498-B076-DE4F-C378A10C9B5E}"/>
              </a:ext>
            </a:extLst>
          </p:cNvPr>
          <p:cNvSpPr txBox="1"/>
          <p:nvPr/>
        </p:nvSpPr>
        <p:spPr>
          <a:xfrm>
            <a:off x="3330876" y="3919412"/>
            <a:ext cx="3721452" cy="7929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9850">
              <a:lnSpc>
                <a:spcPct val="150000"/>
              </a:lnSpc>
            </a:pPr>
            <a:r>
              <a:rPr lang="en-US" sz="1200" i="1" dirty="0">
                <a:latin typeface="Ubuntu" panose="020B0504030602030204" pitchFamily="34" charset="0"/>
              </a:rPr>
              <a:t>Scan the QR code or visit</a:t>
            </a:r>
          </a:p>
          <a:p>
            <a:pPr marL="69850">
              <a:lnSpc>
                <a:spcPct val="150000"/>
              </a:lnSpc>
            </a:pPr>
            <a:r>
              <a:rPr lang="en-US" sz="1200" i="1" dirty="0" err="1">
                <a:latin typeface="Ubuntu" panose="020B0504030602030204" pitchFamily="34" charset="0"/>
              </a:rPr>
              <a:t>actionlearningnetwork.org</a:t>
            </a:r>
            <a:r>
              <a:rPr lang="en-US" sz="1200" i="1" dirty="0">
                <a:latin typeface="Ubuntu" panose="020B0504030602030204" pitchFamily="34" charset="0"/>
              </a:rPr>
              <a:t>/</a:t>
            </a:r>
            <a:br>
              <a:rPr lang="en-US" sz="1200" i="1" dirty="0">
                <a:latin typeface="Ubuntu" panose="020B0504030602030204" pitchFamily="34" charset="0"/>
              </a:rPr>
            </a:br>
            <a:r>
              <a:rPr lang="en-US" sz="1200" i="1" dirty="0">
                <a:latin typeface="Ubuntu" panose="020B0504030602030204" pitchFamily="34" charset="0"/>
              </a:rPr>
              <a:t>action-projects/</a:t>
            </a:r>
            <a:r>
              <a:rPr lang="en-US" sz="1200" i="1" dirty="0" err="1">
                <a:latin typeface="Ubuntu" panose="020B0504030602030204" pitchFamily="34" charset="0"/>
              </a:rPr>
              <a:t>fontan</a:t>
            </a:r>
            <a:r>
              <a:rPr lang="en-US" sz="1200" i="1" dirty="0">
                <a:latin typeface="Ubuntu" panose="020B0504030602030204" pitchFamily="34" charset="0"/>
              </a:rPr>
              <a:t>-referral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F76259-3D74-2D84-4B80-BC89BB30CB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60987" y="3402970"/>
            <a:ext cx="1992391" cy="19923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0CC534-502E-ACDD-802E-B68150E16F37}"/>
              </a:ext>
            </a:extLst>
          </p:cNvPr>
          <p:cNvSpPr txBox="1"/>
          <p:nvPr/>
        </p:nvSpPr>
        <p:spPr>
          <a:xfrm>
            <a:off x="6207078" y="4914305"/>
            <a:ext cx="257239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latin typeface="Ubuntu" panose="020B0504030602030204" pitchFamily="34" charset="0"/>
              </a:rPr>
              <a:t>Consideration for Advanced </a:t>
            </a:r>
            <a:br>
              <a:rPr lang="en-US" sz="1200" b="1" dirty="0">
                <a:latin typeface="Ubuntu" panose="020B0504030602030204" pitchFamily="34" charset="0"/>
              </a:rPr>
            </a:br>
            <a:r>
              <a:rPr lang="en-US" sz="1200" b="1" dirty="0">
                <a:latin typeface="Ubuntu" panose="020B0504030602030204" pitchFamily="34" charset="0"/>
              </a:rPr>
              <a:t>Heart Failure Consultation </a:t>
            </a:r>
            <a:br>
              <a:rPr lang="en-US" sz="1200" b="1" dirty="0">
                <a:latin typeface="Ubuntu" panose="020B0504030602030204" pitchFamily="34" charset="0"/>
              </a:rPr>
            </a:br>
            <a:r>
              <a:rPr lang="en-US" sz="1200" dirty="0">
                <a:latin typeface="Ubuntu" panose="020B0504030602030204" pitchFamily="34" charset="0"/>
              </a:rPr>
              <a:t>in Fontan Patients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C3A15E-0BB6-A76F-091F-0149982B4286}"/>
              </a:ext>
            </a:extLst>
          </p:cNvPr>
          <p:cNvSpPr txBox="1"/>
          <p:nvPr/>
        </p:nvSpPr>
        <p:spPr>
          <a:xfrm>
            <a:off x="-1156860" y="6209543"/>
            <a:ext cx="7048628" cy="180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lnSpc>
                <a:spcPct val="120000"/>
              </a:lnSpc>
            </a:pPr>
            <a:r>
              <a:rPr lang="en-US" sz="1100" b="1" spc="50" dirty="0">
                <a:solidFill>
                  <a:schemeClr val="bg1"/>
                </a:solidFill>
                <a:latin typeface="Ubuntu Light" panose="020B0304030602030204" pitchFamily="34" charset="0"/>
              </a:rPr>
              <a:t>actionlearningnetwork.org </a:t>
            </a:r>
            <a:r>
              <a:rPr lang="en-US" sz="1100" spc="50" dirty="0">
                <a:solidFill>
                  <a:schemeClr val="bg1"/>
                </a:solidFill>
                <a:latin typeface="Ubuntu Light" panose="020B0304030602030204" pitchFamily="34" charset="0"/>
              </a:rPr>
              <a:t> |  </a:t>
            </a:r>
            <a:r>
              <a:rPr lang="en-US" sz="1100" b="1" spc="50" dirty="0" err="1">
                <a:solidFill>
                  <a:schemeClr val="bg1"/>
                </a:solidFill>
                <a:latin typeface="Ubuntu Light" panose="020B0304030602030204" pitchFamily="34" charset="0"/>
              </a:rPr>
              <a:t>myactioneducation.org</a:t>
            </a:r>
            <a:endParaRPr lang="en-US" sz="1100" b="1" u="none" strike="noStrike" spc="50" dirty="0">
              <a:solidFill>
                <a:schemeClr val="bg1"/>
              </a:solidFill>
              <a:effectLst/>
              <a:latin typeface="Ubuntu Light" panose="020B03040306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10FDD7-8BC9-9F71-62B0-323C648503B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263407" y="6062234"/>
            <a:ext cx="1678234" cy="4755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EB2F161-6147-6AC7-A2DF-7F4D509CD59D}"/>
              </a:ext>
            </a:extLst>
          </p:cNvPr>
          <p:cNvGrpSpPr/>
          <p:nvPr/>
        </p:nvGrpSpPr>
        <p:grpSpPr>
          <a:xfrm>
            <a:off x="8174524" y="6224582"/>
            <a:ext cx="3321290" cy="184666"/>
            <a:chOff x="4469913" y="5678179"/>
            <a:chExt cx="3321290" cy="18466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BF5C95-2634-1559-3467-CA6E7C40C5AC}"/>
                </a:ext>
              </a:extLst>
            </p:cNvPr>
            <p:cNvSpPr txBox="1"/>
            <p:nvPr/>
          </p:nvSpPr>
          <p:spPr>
            <a:xfrm>
              <a:off x="4654577" y="5678179"/>
              <a:ext cx="31366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chemeClr val="tx2">
                      <a:lumMod val="40000"/>
                      <a:lumOff val="60000"/>
                    </a:schemeClr>
                  </a:solidFill>
                  <a:effectLst/>
                  <a:latin typeface="Ubuntu Light" panose="020B0304030602030204" pitchFamily="34" charset="0"/>
                </a:rPr>
                <a:t>Action-Learning-Network           @Action4HF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554F41A-A3EE-42EC-6D2C-59ACD3900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69913" y="5699650"/>
              <a:ext cx="144908" cy="14490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B380D02-081B-39E1-5A53-2B07EB0FB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66902" y="5712929"/>
              <a:ext cx="148654" cy="132137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F234039-CD07-81CF-D8A7-7B59BFBE0888}"/>
              </a:ext>
            </a:extLst>
          </p:cNvPr>
          <p:cNvSpPr txBox="1"/>
          <p:nvPr/>
        </p:nvSpPr>
        <p:spPr>
          <a:xfrm>
            <a:off x="3559269" y="439091"/>
            <a:ext cx="5070413" cy="1079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rgbClr val="FFFEFE"/>
                </a:solidFill>
                <a:effectLst/>
                <a:uLnTx/>
                <a:uFillTx/>
                <a:latin typeface="Ubuntu Light" panose="020B0304030602030204" pitchFamily="34" charset="0"/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5458795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D0FCBCE-FC07-6FDF-F863-FD0DACA0AF77}"/>
              </a:ext>
            </a:extLst>
          </p:cNvPr>
          <p:cNvSpPr/>
          <p:nvPr/>
        </p:nvSpPr>
        <p:spPr>
          <a:xfrm>
            <a:off x="0" y="0"/>
            <a:ext cx="12192000" cy="18556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48B6D-112B-A823-D1C5-56B67FC1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53310" y="3294530"/>
            <a:ext cx="2085379" cy="2085379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0490505E-DB54-A18E-1BBB-65B17CA685D3}"/>
              </a:ext>
            </a:extLst>
          </p:cNvPr>
          <p:cNvSpPr txBox="1">
            <a:spLocks/>
          </p:cNvSpPr>
          <p:nvPr/>
        </p:nvSpPr>
        <p:spPr>
          <a:xfrm>
            <a:off x="1214388" y="63714"/>
            <a:ext cx="9763222" cy="1670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Ubuntu" panose="020B0504030602030204" pitchFamily="34" charset="0"/>
              </a:rPr>
              <a:t>Presenters</a:t>
            </a:r>
          </a:p>
        </p:txBody>
      </p:sp>
      <p:sp>
        <p:nvSpPr>
          <p:cNvPr id="4" name="Title 27">
            <a:extLst>
              <a:ext uri="{FF2B5EF4-FFF2-40B4-BE49-F238E27FC236}">
                <a16:creationId xmlns:a16="http://schemas.microsoft.com/office/drawing/2014/main" id="{73474A11-6149-3748-D5BB-BC4ABEFBBA19}"/>
              </a:ext>
            </a:extLst>
          </p:cNvPr>
          <p:cNvSpPr txBox="1">
            <a:spLocks/>
          </p:cNvSpPr>
          <p:nvPr/>
        </p:nvSpPr>
        <p:spPr>
          <a:xfrm>
            <a:off x="1817354" y="2244879"/>
            <a:ext cx="8557290" cy="6604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algn="ctr">
              <a:lnSpc>
                <a:spcPct val="130000"/>
              </a:lnSpc>
              <a:buSzPct val="70000"/>
            </a:pPr>
            <a:r>
              <a:rPr lang="en-US" sz="2400" dirty="0">
                <a:solidFill>
                  <a:schemeClr val="tx1"/>
                </a:solidFill>
                <a:latin typeface="Ubuntu Light" panose="020B0304030602030204" pitchFamily="34" charset="0"/>
              </a:rPr>
              <a:t>Scan the QR code to take the brief post-presentation survey</a:t>
            </a:r>
          </a:p>
        </p:txBody>
      </p:sp>
    </p:spTree>
    <p:extLst>
      <p:ext uri="{BB962C8B-B14F-4D97-AF65-F5344CB8AC3E}">
        <p14:creationId xmlns:p14="http://schemas.microsoft.com/office/powerpoint/2010/main" val="3915321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D60B41-2553-8518-248C-BFA67B4E6B05}"/>
              </a:ext>
            </a:extLst>
          </p:cNvPr>
          <p:cNvSpPr txBox="1"/>
          <p:nvPr/>
        </p:nvSpPr>
        <p:spPr>
          <a:xfrm>
            <a:off x="2384799" y="2625946"/>
            <a:ext cx="7422399" cy="1079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FEFE"/>
                </a:solidFill>
                <a:latin typeface="Ubuntu Light" panose="020B0304030602030204" pitchFamily="34" charset="0"/>
              </a:rPr>
              <a:t>Fontan Facts</a:t>
            </a:r>
            <a:endParaRPr kumimoji="0" lang="en-US" sz="6000" u="none" strike="noStrike" kern="1200" cap="none" spc="0" normalizeH="0" baseline="0" noProof="0" dirty="0">
              <a:ln>
                <a:noFill/>
              </a:ln>
              <a:solidFill>
                <a:srgbClr val="FFFEFE"/>
              </a:solidFill>
              <a:effectLst/>
              <a:uLnTx/>
              <a:uFillTx/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541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570F6DD-24AE-2C72-CBE5-CFAC074D8649}"/>
              </a:ext>
            </a:extLst>
          </p:cNvPr>
          <p:cNvSpPr/>
          <p:nvPr/>
        </p:nvSpPr>
        <p:spPr>
          <a:xfrm>
            <a:off x="6326036" y="2236177"/>
            <a:ext cx="5256363" cy="3701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9502" dist="50800" dir="8100000" algn="tr" rotWithShape="0">
              <a:prstClr val="black">
                <a:alpha val="512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8BC469FB-DF89-0E99-1664-BF0598E311F9}"/>
              </a:ext>
            </a:extLst>
          </p:cNvPr>
          <p:cNvSpPr txBox="1">
            <a:spLocks/>
          </p:cNvSpPr>
          <p:nvPr/>
        </p:nvSpPr>
        <p:spPr>
          <a:xfrm>
            <a:off x="1354893" y="63714"/>
            <a:ext cx="9763222" cy="2279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Ubuntu" panose="020B0504030602030204" pitchFamily="34" charset="0"/>
              </a:rPr>
              <a:t>Fontan Physiology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D78906-0F8B-0121-A02A-64041C25A49F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2"/>
                </a:solidFill>
                <a:latin typeface="Ubuntu" panose="020B0504030602030204" pitchFamily="34" charset="0"/>
              </a:rPr>
              <a:t>Fontan</a:t>
            </a:r>
          </a:p>
        </p:txBody>
      </p:sp>
      <p:sp>
        <p:nvSpPr>
          <p:cNvPr id="4" name="Title 27">
            <a:extLst>
              <a:ext uri="{FF2B5EF4-FFF2-40B4-BE49-F238E27FC236}">
                <a16:creationId xmlns:a16="http://schemas.microsoft.com/office/drawing/2014/main" id="{3C8B4483-F67B-0A52-47BF-FC22A0554660}"/>
              </a:ext>
            </a:extLst>
          </p:cNvPr>
          <p:cNvSpPr txBox="1">
            <a:spLocks/>
          </p:cNvSpPr>
          <p:nvPr/>
        </p:nvSpPr>
        <p:spPr>
          <a:xfrm>
            <a:off x="609600" y="2456953"/>
            <a:ext cx="5256362" cy="35421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61925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Lack of sub-pulmonary pump with passive flow to the lungs</a:t>
            </a:r>
          </a:p>
          <a:p>
            <a:pPr marL="171450" indent="-161925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Systemic ventricle must produce enough power to pump to systemic and pulmonary circulations</a:t>
            </a:r>
          </a:p>
          <a:p>
            <a:pPr marL="171450" indent="-161925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Chronically preload limited systemic circulation and obligatory systemic venous hypertension</a:t>
            </a:r>
          </a:p>
          <a:p>
            <a:pPr marL="171450" indent="-161925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Inefficient circulation, inability to normally augment cardiac output with increased demand </a:t>
            </a:r>
          </a:p>
          <a:p>
            <a:pPr marL="171450" indent="-161925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Ubuntu Light" panose="020B0304030602030204" pitchFamily="34" charset="0"/>
            </a:endParaRPr>
          </a:p>
          <a:p>
            <a:pPr marL="171450" indent="-161925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Ubuntu Light" panose="020B0304030602030204" pitchFamily="34" charset="0"/>
            </a:endParaRPr>
          </a:p>
          <a:p>
            <a:pPr marL="171450" indent="-161925">
              <a:lnSpc>
                <a:spcPct val="130000"/>
              </a:lnSpc>
              <a:buSzPct val="70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Ubuntu Light" panose="020B0304030602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6A4788-1809-3B43-4D93-5F6EB28BE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541" y="2343518"/>
            <a:ext cx="5029597" cy="3542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A7D853-0DFC-5BF6-2EC7-6B052F375DF4}"/>
              </a:ext>
            </a:extLst>
          </p:cNvPr>
          <p:cNvSpPr txBox="1"/>
          <p:nvPr/>
        </p:nvSpPr>
        <p:spPr>
          <a:xfrm>
            <a:off x="6326036" y="6027381"/>
            <a:ext cx="525636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Ubuntu" panose="020B0504030602030204" pitchFamily="34" charset="0"/>
              </a:rPr>
              <a:t>D’Angelo EC, et al. </a:t>
            </a:r>
            <a:r>
              <a:rPr lang="en-US" sz="1000" i="1" dirty="0">
                <a:latin typeface="Ubuntu" panose="020B0504030602030204" pitchFamily="34" charset="0"/>
              </a:rPr>
              <a:t>Heart 2022</a:t>
            </a:r>
            <a:r>
              <a:rPr lang="en-US" sz="1000" dirty="0">
                <a:latin typeface="Ubuntu" panose="020B0504030602030204" pitchFamily="34" charset="0"/>
              </a:rPr>
              <a:t>; </a:t>
            </a:r>
            <a:r>
              <a:rPr lang="en-US" sz="1000" b="1" dirty="0">
                <a:latin typeface="Ubuntu" panose="020B0504030602030204" pitchFamily="34" charset="0"/>
              </a:rPr>
              <a:t>108:</a:t>
            </a:r>
            <a:r>
              <a:rPr lang="en-US" sz="1000" dirty="0">
                <a:latin typeface="Ubuntu" panose="020B0504030602030204" pitchFamily="34" charset="0"/>
              </a:rPr>
              <a:t> 1822–1831. doi:10.1136/heartjnl-2022-321006</a:t>
            </a:r>
          </a:p>
        </p:txBody>
      </p:sp>
    </p:spTree>
    <p:extLst>
      <p:ext uri="{BB962C8B-B14F-4D97-AF65-F5344CB8AC3E}">
        <p14:creationId xmlns:p14="http://schemas.microsoft.com/office/powerpoint/2010/main" val="2259699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00962E-C70C-DFAA-CCE5-CFD4DBA745F4}"/>
              </a:ext>
            </a:extLst>
          </p:cNvPr>
          <p:cNvSpPr/>
          <p:nvPr/>
        </p:nvSpPr>
        <p:spPr>
          <a:xfrm>
            <a:off x="609600" y="2236177"/>
            <a:ext cx="10972800" cy="3701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9502" dist="50800" dir="8100000" algn="tr" rotWithShape="0">
              <a:prstClr val="black">
                <a:alpha val="512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8BC469FB-DF89-0E99-1664-BF0598E311F9}"/>
              </a:ext>
            </a:extLst>
          </p:cNvPr>
          <p:cNvSpPr txBox="1">
            <a:spLocks/>
          </p:cNvSpPr>
          <p:nvPr/>
        </p:nvSpPr>
        <p:spPr>
          <a:xfrm>
            <a:off x="1214389" y="-24283"/>
            <a:ext cx="9763222" cy="2279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Ubuntu" panose="020B0504030602030204" pitchFamily="34" charset="0"/>
              </a:rPr>
              <a:t>Improved Fontan Procedure Survival Over Time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D78906-0F8B-0121-A02A-64041C25A49F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2"/>
                </a:solidFill>
                <a:latin typeface="Ubuntu" panose="020B0504030602030204" pitchFamily="34" charset="0"/>
              </a:rPr>
              <a:t>Fontan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A7D853-0DFC-5BF6-2EC7-6B052F375DF4}"/>
              </a:ext>
            </a:extLst>
          </p:cNvPr>
          <p:cNvSpPr txBox="1"/>
          <p:nvPr/>
        </p:nvSpPr>
        <p:spPr>
          <a:xfrm>
            <a:off x="4441925" y="6055331"/>
            <a:ext cx="55439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Ubuntu" panose="020B0504030602030204" pitchFamily="34" charset="0"/>
              </a:rPr>
              <a:t>Akintoye E, et al. </a:t>
            </a:r>
            <a:r>
              <a:rPr lang="en-US" sz="1000" i="1" dirty="0">
                <a:latin typeface="Ubuntu" panose="020B0504030602030204" pitchFamily="34" charset="0"/>
              </a:rPr>
              <a:t>Heart 2019</a:t>
            </a:r>
            <a:r>
              <a:rPr lang="en-US" sz="1000" dirty="0">
                <a:latin typeface="Ubuntu" panose="020B0504030602030204" pitchFamily="34" charset="0"/>
              </a:rPr>
              <a:t>; </a:t>
            </a:r>
            <a:r>
              <a:rPr lang="en-US" sz="1000" b="1" dirty="0">
                <a:latin typeface="Ubuntu" panose="020B0504030602030204" pitchFamily="34" charset="0"/>
              </a:rPr>
              <a:t>105:</a:t>
            </a:r>
            <a:r>
              <a:rPr lang="en-US" sz="1000" dirty="0">
                <a:latin typeface="Ubuntu" panose="020B0504030602030204" pitchFamily="34" charset="0"/>
              </a:rPr>
              <a:t> 708–714. doi:10.1136/heartjnl-2018-313680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BA4268-2B5D-26CC-C170-884249D0D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" t="1669" r="3396" b="296"/>
          <a:stretch/>
        </p:blipFill>
        <p:spPr>
          <a:xfrm>
            <a:off x="4121104" y="2319635"/>
            <a:ext cx="5684806" cy="3402149"/>
          </a:xfrm>
          <a:prstGeom prst="rect">
            <a:avLst/>
          </a:prstGeom>
        </p:spPr>
      </p:pic>
      <p:sp>
        <p:nvSpPr>
          <p:cNvPr id="7" name="Title 27">
            <a:extLst>
              <a:ext uri="{FF2B5EF4-FFF2-40B4-BE49-F238E27FC236}">
                <a16:creationId xmlns:a16="http://schemas.microsoft.com/office/drawing/2014/main" id="{887938D3-F922-6B1A-776C-2F80D7DA4DF5}"/>
              </a:ext>
            </a:extLst>
          </p:cNvPr>
          <p:cNvSpPr txBox="1">
            <a:spLocks/>
          </p:cNvSpPr>
          <p:nvPr/>
        </p:nvSpPr>
        <p:spPr>
          <a:xfrm>
            <a:off x="1093365" y="3409712"/>
            <a:ext cx="2860070" cy="11927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>
              <a:lnSpc>
                <a:spcPct val="130000"/>
              </a:lnSpc>
              <a:buSzPct val="70000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In-Hospital Mortality </a:t>
            </a:r>
          </a:p>
          <a:p>
            <a:pPr marL="9525">
              <a:lnSpc>
                <a:spcPct val="130000"/>
              </a:lnSpc>
              <a:buSzPct val="70000"/>
            </a:pPr>
            <a:r>
              <a:rPr lang="en-US" sz="4400" b="1" dirty="0">
                <a:solidFill>
                  <a:schemeClr val="accent6"/>
                </a:solidFill>
                <a:latin typeface="Ubuntu Light" panose="020B0304030602030204" pitchFamily="34" charset="0"/>
              </a:rPr>
              <a:t>&lt; 2%</a:t>
            </a:r>
          </a:p>
          <a:p>
            <a:pPr marL="9525">
              <a:lnSpc>
                <a:spcPct val="130000"/>
              </a:lnSpc>
              <a:buSzPct val="70000"/>
            </a:pPr>
            <a:endParaRPr lang="en-US" sz="1800" dirty="0">
              <a:solidFill>
                <a:schemeClr val="tx1"/>
              </a:solidFill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468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00962E-C70C-DFAA-CCE5-CFD4DBA745F4}"/>
              </a:ext>
            </a:extLst>
          </p:cNvPr>
          <p:cNvSpPr/>
          <p:nvPr/>
        </p:nvSpPr>
        <p:spPr>
          <a:xfrm>
            <a:off x="609600" y="2236177"/>
            <a:ext cx="10972800" cy="3701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9502" dist="50800" dir="8100000" algn="tr" rotWithShape="0">
              <a:prstClr val="black">
                <a:alpha val="512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8BC469FB-DF89-0E99-1664-BF0598E311F9}"/>
              </a:ext>
            </a:extLst>
          </p:cNvPr>
          <p:cNvSpPr txBox="1">
            <a:spLocks/>
          </p:cNvSpPr>
          <p:nvPr/>
        </p:nvSpPr>
        <p:spPr>
          <a:xfrm>
            <a:off x="1214389" y="-24283"/>
            <a:ext cx="9763222" cy="2260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Ubuntu" panose="020B0504030602030204" pitchFamily="34" charset="0"/>
              </a:rPr>
              <a:t>Increasing Population Projected Over Time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D78906-0F8B-0121-A02A-64041C25A49F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2"/>
                </a:solidFill>
                <a:latin typeface="Ubuntu" panose="020B0504030602030204" pitchFamily="34" charset="0"/>
              </a:rPr>
              <a:t>Fontan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A7D853-0DFC-5BF6-2EC7-6B052F375DF4}"/>
              </a:ext>
            </a:extLst>
          </p:cNvPr>
          <p:cNvSpPr txBox="1"/>
          <p:nvPr/>
        </p:nvSpPr>
        <p:spPr>
          <a:xfrm>
            <a:off x="4856987" y="6099075"/>
            <a:ext cx="554395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latin typeface="Ubuntu" panose="020B0504030602030204" pitchFamily="34" charset="0"/>
              </a:rPr>
              <a:t>Adv </a:t>
            </a:r>
            <a:r>
              <a:rPr lang="en-US" sz="1000" dirty="0" err="1">
                <a:latin typeface="Ubuntu" panose="020B0504030602030204" pitchFamily="34" charset="0"/>
              </a:rPr>
              <a:t>Ther</a:t>
            </a:r>
            <a:r>
              <a:rPr lang="en-US" sz="1000" dirty="0">
                <a:latin typeface="Ubuntu" panose="020B0504030602030204" pitchFamily="34" charset="0"/>
              </a:rPr>
              <a:t> (2022) 39:1004–1015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AF8BB-C89C-226B-6A95-E5BD1BC71E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29" b="8179"/>
          <a:stretch/>
        </p:blipFill>
        <p:spPr>
          <a:xfrm>
            <a:off x="4282434" y="2397960"/>
            <a:ext cx="6267258" cy="29076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BE6A04-F865-B09C-9651-BD915FEB5A64}"/>
              </a:ext>
            </a:extLst>
          </p:cNvPr>
          <p:cNvSpPr txBox="1"/>
          <p:nvPr/>
        </p:nvSpPr>
        <p:spPr>
          <a:xfrm>
            <a:off x="1097280" y="3247802"/>
            <a:ext cx="250340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  <a:latin typeface="Ubuntu Light" panose="020B0304030602030204" pitchFamily="34" charset="0"/>
              </a:rPr>
              <a:t>&gt;60,000 </a:t>
            </a:r>
            <a:br>
              <a:rPr lang="en-US" dirty="0">
                <a:latin typeface="Ubuntu Light" panose="020B0304030602030204" pitchFamily="34" charset="0"/>
              </a:rPr>
            </a:br>
            <a:r>
              <a:rPr lang="en-US" dirty="0">
                <a:latin typeface="Ubuntu Light" panose="020B0304030602030204" pitchFamily="34" charset="0"/>
              </a:rPr>
              <a:t>Fontan patients </a:t>
            </a:r>
            <a:br>
              <a:rPr lang="en-US" dirty="0">
                <a:latin typeface="Ubuntu Light" panose="020B0304030602030204" pitchFamily="34" charset="0"/>
              </a:rPr>
            </a:br>
            <a:r>
              <a:rPr lang="en-US" dirty="0">
                <a:latin typeface="Ubuntu Light" panose="020B0304030602030204" pitchFamily="34" charset="0"/>
              </a:rPr>
              <a:t>will be receiving </a:t>
            </a:r>
            <a:br>
              <a:rPr lang="en-US" dirty="0">
                <a:latin typeface="Ubuntu Light" panose="020B0304030602030204" pitchFamily="34" charset="0"/>
              </a:rPr>
            </a:br>
            <a:r>
              <a:rPr lang="en-US" dirty="0">
                <a:latin typeface="Ubuntu Light" panose="020B0304030602030204" pitchFamily="34" charset="0"/>
              </a:rPr>
              <a:t>care by 2030.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2D6E7E-B719-4628-F4AB-38D92C4C3FAD}"/>
              </a:ext>
            </a:extLst>
          </p:cNvPr>
          <p:cNvGrpSpPr/>
          <p:nvPr/>
        </p:nvGrpSpPr>
        <p:grpSpPr>
          <a:xfrm>
            <a:off x="4473341" y="5412751"/>
            <a:ext cx="1857976" cy="184666"/>
            <a:chOff x="3873901" y="5412751"/>
            <a:chExt cx="1857976" cy="18466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B146B7-90B0-3EC2-4DA6-B62983FA1429}"/>
                </a:ext>
              </a:extLst>
            </p:cNvPr>
            <p:cNvSpPr txBox="1"/>
            <p:nvPr/>
          </p:nvSpPr>
          <p:spPr>
            <a:xfrm>
              <a:off x="4121251" y="5412751"/>
              <a:ext cx="16106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>
                  <a:solidFill>
                    <a:srgbClr val="0072AE"/>
                  </a:solidFill>
                  <a:latin typeface="Ubuntu" panose="020B0504030602030204" pitchFamily="34" charset="0"/>
                </a:rPr>
                <a:t>AP: </a:t>
              </a:r>
              <a:r>
                <a:rPr lang="en-US" sz="1000" dirty="0">
                  <a:latin typeface="Ubuntu" panose="020B0504030602030204" pitchFamily="34" charset="0"/>
                </a:rPr>
                <a:t>Atrio-pulmonary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0856999-1BCC-8B73-5ABC-5558B897EC5F}"/>
                </a:ext>
              </a:extLst>
            </p:cNvPr>
            <p:cNvSpPr/>
            <p:nvPr/>
          </p:nvSpPr>
          <p:spPr>
            <a:xfrm>
              <a:off x="3873901" y="5427495"/>
              <a:ext cx="154533" cy="154533"/>
            </a:xfrm>
            <a:prstGeom prst="rect">
              <a:avLst/>
            </a:prstGeom>
            <a:solidFill>
              <a:srgbClr val="0072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E33981-0FE7-8F8F-A625-564B849FCC2B}"/>
              </a:ext>
            </a:extLst>
          </p:cNvPr>
          <p:cNvGrpSpPr/>
          <p:nvPr/>
        </p:nvGrpSpPr>
        <p:grpSpPr>
          <a:xfrm>
            <a:off x="6210893" y="5412751"/>
            <a:ext cx="2357721" cy="338554"/>
            <a:chOff x="5611453" y="5412751"/>
            <a:chExt cx="2357721" cy="3385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722F0-C9A5-1017-853C-F8CFC687DD31}"/>
                </a:ext>
              </a:extLst>
            </p:cNvPr>
            <p:cNvSpPr txBox="1"/>
            <p:nvPr/>
          </p:nvSpPr>
          <p:spPr>
            <a:xfrm>
              <a:off x="5846303" y="5412751"/>
              <a:ext cx="2122871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>
                  <a:solidFill>
                    <a:srgbClr val="0AB6CE"/>
                  </a:solidFill>
                  <a:latin typeface="Ubuntu" panose="020B0504030602030204" pitchFamily="34" charset="0"/>
                </a:rPr>
                <a:t>LT-TCPC: </a:t>
              </a:r>
              <a:r>
                <a:rPr lang="en-US" sz="1000" dirty="0">
                  <a:latin typeface="Ubuntu" panose="020B0504030602030204" pitchFamily="34" charset="0"/>
                </a:rPr>
                <a:t>Lateral Tunnel </a:t>
              </a:r>
              <a:br>
                <a:rPr lang="en-US" sz="1000" dirty="0">
                  <a:latin typeface="Ubuntu" panose="020B0504030602030204" pitchFamily="34" charset="0"/>
                </a:rPr>
              </a:br>
              <a:r>
                <a:rPr lang="en-US" sz="1000" dirty="0">
                  <a:latin typeface="Ubuntu" panose="020B0504030602030204" pitchFamily="34" charset="0"/>
                </a:rPr>
                <a:t>Total </a:t>
              </a:r>
              <a:r>
                <a:rPr lang="en-US" sz="1000" dirty="0" err="1">
                  <a:latin typeface="Ubuntu" panose="020B0504030602030204" pitchFamily="34" charset="0"/>
                </a:rPr>
                <a:t>Cavopulmonary</a:t>
              </a:r>
              <a:r>
                <a:rPr lang="en-US" sz="1000" dirty="0">
                  <a:latin typeface="Ubuntu" panose="020B0504030602030204" pitchFamily="34" charset="0"/>
                </a:rPr>
                <a:t> connection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A945535-C5F6-4770-5CE5-714E48F1BE80}"/>
                </a:ext>
              </a:extLst>
            </p:cNvPr>
            <p:cNvSpPr/>
            <p:nvPr/>
          </p:nvSpPr>
          <p:spPr>
            <a:xfrm>
              <a:off x="5611453" y="5427495"/>
              <a:ext cx="154533" cy="154533"/>
            </a:xfrm>
            <a:prstGeom prst="rect">
              <a:avLst/>
            </a:prstGeom>
            <a:solidFill>
              <a:srgbClr val="0AB6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A9A937-D2EA-A31D-5F12-7DCBBBB1A328}"/>
              </a:ext>
            </a:extLst>
          </p:cNvPr>
          <p:cNvGrpSpPr/>
          <p:nvPr/>
        </p:nvGrpSpPr>
        <p:grpSpPr>
          <a:xfrm>
            <a:off x="8496893" y="5412751"/>
            <a:ext cx="2520731" cy="346249"/>
            <a:chOff x="8181933" y="5412751"/>
            <a:chExt cx="2520731" cy="34624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FC5F45-7569-3ACA-9C74-D55BA3387709}"/>
                </a:ext>
              </a:extLst>
            </p:cNvPr>
            <p:cNvSpPr txBox="1"/>
            <p:nvPr/>
          </p:nvSpPr>
          <p:spPr>
            <a:xfrm>
              <a:off x="8400676" y="5412751"/>
              <a:ext cx="2301988" cy="3462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b="1" dirty="0">
                  <a:solidFill>
                    <a:srgbClr val="95C7D3"/>
                  </a:solidFill>
                  <a:latin typeface="Ubuntu" panose="020B0504030602030204" pitchFamily="34" charset="0"/>
                </a:rPr>
                <a:t>EC-TCPC: </a:t>
              </a:r>
              <a:r>
                <a:rPr lang="en-US" sz="1000" dirty="0">
                  <a:latin typeface="Ubuntu" panose="020B0504030602030204" pitchFamily="34" charset="0"/>
                </a:rPr>
                <a:t>Extracardiac Total </a:t>
              </a:r>
              <a:br>
                <a:rPr lang="en-US" sz="1000" dirty="0">
                  <a:latin typeface="Ubuntu" panose="020B0504030602030204" pitchFamily="34" charset="0"/>
                </a:rPr>
              </a:br>
              <a:r>
                <a:rPr lang="en-US" sz="1000" dirty="0">
                  <a:latin typeface="Ubuntu" panose="020B0504030602030204" pitchFamily="34" charset="0"/>
                </a:rPr>
                <a:t>Total </a:t>
              </a:r>
              <a:r>
                <a:rPr lang="en-US" sz="1000" dirty="0" err="1">
                  <a:latin typeface="Ubuntu" panose="020B0504030602030204" pitchFamily="34" charset="0"/>
                </a:rPr>
                <a:t>Cavopulmonary</a:t>
              </a:r>
              <a:r>
                <a:rPr lang="en-US" sz="1000" dirty="0">
                  <a:latin typeface="Ubuntu" panose="020B0504030602030204" pitchFamily="34" charset="0"/>
                </a:rPr>
                <a:t> connection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4AA533A-AEA0-42F1-F67E-9E733D68BF0D}"/>
                </a:ext>
              </a:extLst>
            </p:cNvPr>
            <p:cNvSpPr/>
            <p:nvPr/>
          </p:nvSpPr>
          <p:spPr>
            <a:xfrm>
              <a:off x="8181933" y="5427495"/>
              <a:ext cx="154533" cy="154533"/>
            </a:xfrm>
            <a:prstGeom prst="rect">
              <a:avLst/>
            </a:prstGeom>
            <a:solidFill>
              <a:srgbClr val="95C7D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0293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00962E-C70C-DFAA-CCE5-CFD4DBA745F4}"/>
              </a:ext>
            </a:extLst>
          </p:cNvPr>
          <p:cNvSpPr/>
          <p:nvPr/>
        </p:nvSpPr>
        <p:spPr>
          <a:xfrm>
            <a:off x="609600" y="2236177"/>
            <a:ext cx="10972800" cy="37011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9502" dist="50800" dir="8100000" algn="tr" rotWithShape="0">
              <a:prstClr val="black">
                <a:alpha val="5123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8BC469FB-DF89-0E99-1664-BF0598E311F9}"/>
              </a:ext>
            </a:extLst>
          </p:cNvPr>
          <p:cNvSpPr txBox="1">
            <a:spLocks/>
          </p:cNvSpPr>
          <p:nvPr/>
        </p:nvSpPr>
        <p:spPr>
          <a:xfrm>
            <a:off x="1214389" y="-24283"/>
            <a:ext cx="9763222" cy="22798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Ubuntu" panose="020B0504030602030204" pitchFamily="34" charset="0"/>
              </a:rPr>
              <a:t>Heart Failure is the Greatest Cause of Mortality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D78906-0F8B-0121-A02A-64041C25A49F}"/>
              </a:ext>
            </a:extLst>
          </p:cNvPr>
          <p:cNvSpPr txBox="1">
            <a:spLocks/>
          </p:cNvSpPr>
          <p:nvPr/>
        </p:nvSpPr>
        <p:spPr>
          <a:xfrm>
            <a:off x="4978099" y="309225"/>
            <a:ext cx="2235803" cy="239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2"/>
                </a:solidFill>
                <a:latin typeface="Ubuntu" panose="020B0504030602030204" pitchFamily="34" charset="0"/>
              </a:rPr>
              <a:t>Fontan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A7D853-0DFC-5BF6-2EC7-6B052F375DF4}"/>
              </a:ext>
            </a:extLst>
          </p:cNvPr>
          <p:cNvSpPr txBox="1"/>
          <p:nvPr/>
        </p:nvSpPr>
        <p:spPr>
          <a:xfrm>
            <a:off x="4918251" y="6055331"/>
            <a:ext cx="6197128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 err="1">
                <a:latin typeface="Ubuntu" panose="020B0504030602030204" pitchFamily="34" charset="0"/>
              </a:rPr>
              <a:t>Alsaied</a:t>
            </a:r>
            <a:r>
              <a:rPr lang="en-US" sz="1050" dirty="0">
                <a:latin typeface="Ubuntu" panose="020B0504030602030204" pitchFamily="34" charset="0"/>
              </a:rPr>
              <a:t> T, et al. </a:t>
            </a:r>
            <a:r>
              <a:rPr lang="en-US" sz="1050" i="1" dirty="0">
                <a:latin typeface="Ubuntu" panose="020B0504030602030204" pitchFamily="34" charset="0"/>
              </a:rPr>
              <a:t>Heart 2017</a:t>
            </a:r>
            <a:r>
              <a:rPr lang="en-US" sz="1050" dirty="0">
                <a:latin typeface="Ubuntu" panose="020B0504030602030204" pitchFamily="34" charset="0"/>
              </a:rPr>
              <a:t>; </a:t>
            </a:r>
            <a:r>
              <a:rPr lang="en-US" sz="1050" b="1" dirty="0">
                <a:latin typeface="Ubuntu" panose="020B0504030602030204" pitchFamily="34" charset="0"/>
              </a:rPr>
              <a:t>103:</a:t>
            </a:r>
            <a:r>
              <a:rPr lang="en-US" sz="1050" dirty="0">
                <a:latin typeface="Ubuntu" panose="020B0504030602030204" pitchFamily="34" charset="0"/>
              </a:rPr>
              <a:t> 104–110. doi:10.1136/heartjnl-2016-310108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948B55-4F1E-AD47-91BE-73944FE15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340" y="2311058"/>
            <a:ext cx="6380840" cy="3554904"/>
          </a:xfrm>
          <a:prstGeom prst="rect">
            <a:avLst/>
          </a:prstGeom>
        </p:spPr>
      </p:pic>
      <p:sp>
        <p:nvSpPr>
          <p:cNvPr id="7" name="Title 27">
            <a:extLst>
              <a:ext uri="{FF2B5EF4-FFF2-40B4-BE49-F238E27FC236}">
                <a16:creationId xmlns:a16="http://schemas.microsoft.com/office/drawing/2014/main" id="{F669C90E-8312-7055-7EAF-1E6B7F2F6DB2}"/>
              </a:ext>
            </a:extLst>
          </p:cNvPr>
          <p:cNvSpPr txBox="1">
            <a:spLocks/>
          </p:cNvSpPr>
          <p:nvPr/>
        </p:nvSpPr>
        <p:spPr>
          <a:xfrm>
            <a:off x="1097280" y="2647522"/>
            <a:ext cx="3134264" cy="3218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>
              <a:lnSpc>
                <a:spcPct val="130000"/>
              </a:lnSpc>
              <a:buSzPct val="70000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Systemic review of 6,707 Fontan patients</a:t>
            </a:r>
          </a:p>
          <a:p>
            <a:pPr marL="9525">
              <a:lnSpc>
                <a:spcPct val="130000"/>
              </a:lnSpc>
              <a:buSzPct val="70000"/>
            </a:pPr>
            <a:endParaRPr lang="en-US" sz="1800" dirty="0">
              <a:solidFill>
                <a:schemeClr val="tx1"/>
              </a:solidFill>
              <a:latin typeface="Ubuntu Light" panose="020B0304030602030204" pitchFamily="34" charset="0"/>
            </a:endParaRPr>
          </a:p>
          <a:p>
            <a:pPr marL="9525">
              <a:lnSpc>
                <a:spcPct val="130000"/>
              </a:lnSpc>
              <a:buSzPct val="70000"/>
            </a:pP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Heart/Fontan failure </a:t>
            </a:r>
            <a:b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</a:br>
            <a:r>
              <a:rPr lang="en-US" sz="1800" b="1" i="1" u="sng" dirty="0">
                <a:solidFill>
                  <a:schemeClr val="tx1"/>
                </a:solidFill>
                <a:latin typeface="Ubuntu Light" panose="020B0304030602030204" pitchFamily="34" charset="0"/>
              </a:rPr>
              <a:t>most common</a:t>
            </a:r>
            <a:r>
              <a:rPr lang="en-US" sz="1800" b="1" dirty="0">
                <a:solidFill>
                  <a:schemeClr val="tx1"/>
                </a:solidFill>
                <a:latin typeface="Ubuntu Light" panose="020B030403060203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Ubuntu Light" panose="020B0304030602030204" pitchFamily="34" charset="0"/>
              </a:rPr>
              <a:t>cause of death and accounted for </a:t>
            </a:r>
            <a:r>
              <a:rPr lang="en-US" sz="4400" b="1" dirty="0">
                <a:solidFill>
                  <a:schemeClr val="accent6"/>
                </a:solidFill>
                <a:latin typeface="Ubuntu Light" panose="020B0304030602030204" pitchFamily="34" charset="0"/>
              </a:rPr>
              <a:t>&gt;20%</a:t>
            </a:r>
            <a:endParaRPr lang="en-US" sz="1800" dirty="0">
              <a:solidFill>
                <a:schemeClr val="tx1"/>
              </a:solidFill>
              <a:latin typeface="Ubuntu Light" panose="020B030403060203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43854E-235F-B51E-14C1-1B45FAEB9F1B}"/>
              </a:ext>
            </a:extLst>
          </p:cNvPr>
          <p:cNvCxnSpPr/>
          <p:nvPr/>
        </p:nvCxnSpPr>
        <p:spPr>
          <a:xfrm flipH="1">
            <a:off x="5556738" y="2424784"/>
            <a:ext cx="668216" cy="44547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91975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FON">
      <a:dk1>
        <a:srgbClr val="77787B"/>
      </a:dk1>
      <a:lt1>
        <a:srgbClr val="FFFFFF"/>
      </a:lt1>
      <a:dk2>
        <a:srgbClr val="579094"/>
      </a:dk2>
      <a:lt2>
        <a:srgbClr val="FFFEFE"/>
      </a:lt2>
      <a:accent1>
        <a:srgbClr val="79C1B8"/>
      </a:accent1>
      <a:accent2>
        <a:srgbClr val="DAD644"/>
      </a:accent2>
      <a:accent3>
        <a:srgbClr val="E98D4C"/>
      </a:accent3>
      <a:accent4>
        <a:srgbClr val="B86299"/>
      </a:accent4>
      <a:accent5>
        <a:srgbClr val="BEC0BD"/>
      </a:accent5>
      <a:accent6>
        <a:srgbClr val="7670B3"/>
      </a:accent6>
      <a:hlink>
        <a:srgbClr val="79C1B8"/>
      </a:hlink>
      <a:folHlink>
        <a:srgbClr val="7AC1B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TION_PPTTemplate_SPRING22MTG" id="{A1AD788E-AB0A-4740-BA56-B28270888F40}" vid="{A5D286A4-B35D-FD41-BE9D-6387CA2B1D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70331</TotalTime>
  <Words>2317</Words>
  <Application>Microsoft Macintosh PowerPoint</Application>
  <PresentationFormat>Widescreen</PresentationFormat>
  <Paragraphs>392</Paragraphs>
  <Slides>48</Slides>
  <Notes>44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-apple-system</vt:lpstr>
      <vt:lpstr>Arial</vt:lpstr>
      <vt:lpstr>Calibri</vt:lpstr>
      <vt:lpstr>Ubuntu</vt:lpstr>
      <vt:lpstr>Ubuntu Light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Lorts, Angela</dc:creator>
  <cp:lastModifiedBy>Swash &amp; Dot Design</cp:lastModifiedBy>
  <cp:revision>232</cp:revision>
  <cp:lastPrinted>2022-12-08T20:16:27Z</cp:lastPrinted>
  <dcterms:created xsi:type="dcterms:W3CDTF">2022-08-19T19:46:44Z</dcterms:created>
  <dcterms:modified xsi:type="dcterms:W3CDTF">2024-06-13T15:31:40Z</dcterms:modified>
</cp:coreProperties>
</file>