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01" r:id="rId2"/>
    <p:sldId id="281" r:id="rId3"/>
    <p:sldId id="282" r:id="rId4"/>
    <p:sldId id="283" r:id="rId5"/>
    <p:sldId id="284" r:id="rId6"/>
    <p:sldId id="300" r:id="rId7"/>
    <p:sldId id="299" r:id="rId8"/>
    <p:sldId id="298" r:id="rId9"/>
    <p:sldId id="262" r:id="rId10"/>
    <p:sldId id="295" r:id="rId11"/>
    <p:sldId id="296" r:id="rId12"/>
    <p:sldId id="297" r:id="rId13"/>
    <p:sldId id="302" r:id="rId14"/>
    <p:sldId id="292" r:id="rId15"/>
    <p:sldId id="293" r:id="rId16"/>
    <p:sldId id="28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rush, Philip T" initials="TPT"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67"/>
    <p:restoredTop sz="94694"/>
  </p:normalViewPr>
  <p:slideViewPr>
    <p:cSldViewPr snapToGrid="0" snapToObjects="1">
      <p:cViewPr varScale="1">
        <p:scale>
          <a:sx n="106" d="100"/>
          <a:sy n="106" d="100"/>
        </p:scale>
        <p:origin x="100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5" d="100"/>
          <a:sy n="105" d="100"/>
        </p:scale>
        <p:origin x="415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aspohler, Katie" userId="d612fbcf-d0a0-4372-b23c-75efc8e2f3ad" providerId="ADAL" clId="{2EC8CE17-A0CE-42CA-979F-904A5B8B88DA}"/>
    <pc:docChg chg="modSld">
      <pc:chgData name="Flaspohler, Katie" userId="d612fbcf-d0a0-4372-b23c-75efc8e2f3ad" providerId="ADAL" clId="{2EC8CE17-A0CE-42CA-979F-904A5B8B88DA}" dt="2025-04-28T14:59:26.974" v="5" actId="20577"/>
      <pc:docMkLst>
        <pc:docMk/>
      </pc:docMkLst>
      <pc:sldChg chg="modSp mod">
        <pc:chgData name="Flaspohler, Katie" userId="d612fbcf-d0a0-4372-b23c-75efc8e2f3ad" providerId="ADAL" clId="{2EC8CE17-A0CE-42CA-979F-904A5B8B88DA}" dt="2025-04-28T14:59:26.974" v="5" actId="20577"/>
        <pc:sldMkLst>
          <pc:docMk/>
          <pc:sldMk cId="58609047" sldId="301"/>
        </pc:sldMkLst>
        <pc:spChg chg="mod">
          <ac:chgData name="Flaspohler, Katie" userId="d612fbcf-d0a0-4372-b23c-75efc8e2f3ad" providerId="ADAL" clId="{2EC8CE17-A0CE-42CA-979F-904A5B8B88DA}" dt="2025-04-28T14:59:26.974" v="5" actId="20577"/>
          <ac:spMkLst>
            <pc:docMk/>
            <pc:sldMk cId="58609047" sldId="301"/>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5ED89-4061-3642-AA27-68B2DD0FA56A}" type="datetimeFigureOut">
              <a:rPr lang="en-US" smtClean="0"/>
              <a:t>4/28/2025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607B0-6FD1-5442-BF64-120D997F8C80}" type="slidenum">
              <a:rPr lang="en-US" smtClean="0"/>
              <a:t>‹#›</a:t>
            </a:fld>
            <a:endParaRPr lang="en-US"/>
          </a:p>
        </p:txBody>
      </p:sp>
    </p:spTree>
    <p:extLst>
      <p:ext uri="{BB962C8B-B14F-4D97-AF65-F5344CB8AC3E}">
        <p14:creationId xmlns:p14="http://schemas.microsoft.com/office/powerpoint/2010/main" val="765125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Huge</a:t>
            </a:r>
            <a:r>
              <a:rPr lang="en-US" baseline="0" dirty="0"/>
              <a:t> point is the last bullet--- we by no means have it figured out – need to figure it out for your site</a:t>
            </a:r>
            <a:endParaRPr lang="en-US" dirty="0"/>
          </a:p>
          <a:p>
            <a:endParaRPr lang="en-US" dirty="0"/>
          </a:p>
        </p:txBody>
      </p:sp>
      <p:sp>
        <p:nvSpPr>
          <p:cNvPr id="4" name="Slide Number Placeholder 3"/>
          <p:cNvSpPr>
            <a:spLocks noGrp="1"/>
          </p:cNvSpPr>
          <p:nvPr>
            <p:ph type="sldNum" sz="quarter" idx="10"/>
          </p:nvPr>
        </p:nvSpPr>
        <p:spPr/>
        <p:txBody>
          <a:bodyPr/>
          <a:lstStyle/>
          <a:p>
            <a:fld id="{3CE607B0-6FD1-5442-BF64-120D997F8C80}" type="slidenum">
              <a:rPr lang="en-US" smtClean="0"/>
              <a:t>2</a:t>
            </a:fld>
            <a:endParaRPr lang="en-US"/>
          </a:p>
        </p:txBody>
      </p:sp>
    </p:spTree>
    <p:extLst>
      <p:ext uri="{BB962C8B-B14F-4D97-AF65-F5344CB8AC3E}">
        <p14:creationId xmlns:p14="http://schemas.microsoft.com/office/powerpoint/2010/main" val="1956295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rPr>
              <a:t>Awareness and communication</a:t>
            </a:r>
            <a:r>
              <a:rPr lang="en-US" baseline="0" dirty="0">
                <a:latin typeface="Calibri" panose="020F0502020204030204" pitchFamily="34" charset="0"/>
              </a:rPr>
              <a:t> to improve outcomes </a:t>
            </a:r>
            <a:endParaRPr lang="en-US" dirty="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3CE607B0-6FD1-5442-BF64-120D997F8C80}" type="slidenum">
              <a:rPr lang="en-US" smtClean="0"/>
              <a:t>16</a:t>
            </a:fld>
            <a:endParaRPr lang="en-US"/>
          </a:p>
        </p:txBody>
      </p:sp>
    </p:spTree>
    <p:extLst>
      <p:ext uri="{BB962C8B-B14F-4D97-AF65-F5344CB8AC3E}">
        <p14:creationId xmlns:p14="http://schemas.microsoft.com/office/powerpoint/2010/main" val="854205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75" name="Shape 17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989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75" name="Shape 17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0847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 Bedside</a:t>
            </a:r>
            <a:r>
              <a:rPr lang="en-US" sz="1200" b="0" i="0" u="none" strike="noStrike" cap="none" baseline="0" dirty="0">
                <a:solidFill>
                  <a:schemeClr val="dk1"/>
                </a:solidFill>
                <a:latin typeface="+mn-lt"/>
                <a:ea typeface="Calibri"/>
                <a:cs typeface="Calibri"/>
                <a:sym typeface="Calibri"/>
              </a:rPr>
              <a:t> for all patients on VADs---- will include all content but put in a non PDF/editable draft so teams can edit based on their goals and philosophy--- no right or wrong answers</a:t>
            </a:r>
          </a:p>
          <a:p>
            <a:pPr marL="0" marR="0" lvl="0" indent="0" algn="l" rtl="0">
              <a:spcBef>
                <a:spcPts val="0"/>
              </a:spcBef>
              <a:buSzPct val="25000"/>
              <a:buNone/>
            </a:pPr>
            <a:r>
              <a:rPr lang="en-US" sz="1200" b="0" i="0" u="none" strike="noStrike" cap="none" baseline="0" dirty="0">
                <a:solidFill>
                  <a:schemeClr val="dk1"/>
                </a:solidFill>
                <a:latin typeface="+mn-lt"/>
                <a:ea typeface="Calibri"/>
                <a:cs typeface="Calibri"/>
                <a:sym typeface="Calibri"/>
              </a:rPr>
              <a:t>*** High points that could be either way here are holding AC and time to first image or if some institutions like Vanderbilt for example does only stroke codes that is a point to consider</a:t>
            </a: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75" name="Shape 17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4864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Red is the most critical and urgent, blue is moderate and green is</a:t>
            </a:r>
            <a:r>
              <a:rPr lang="en-US" sz="1200" b="1" i="0" u="none" strike="noStrike" cap="none" baseline="0" dirty="0">
                <a:solidFill>
                  <a:schemeClr val="dk1"/>
                </a:solidFill>
                <a:latin typeface="Calibri"/>
                <a:ea typeface="Calibri"/>
                <a:cs typeface="Calibri"/>
                <a:sym typeface="Calibri"/>
              </a:rPr>
              <a:t> mild for each (for Lauren)</a:t>
            </a: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75" name="Shape 17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1795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75" name="Shape 17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6889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75" name="Shape 17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9247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75" name="Shape 17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019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Non pdf copies uploaded</a:t>
            </a:r>
            <a:r>
              <a:rPr lang="en-US" baseline="0" dirty="0"/>
              <a:t> in folder to be edited </a:t>
            </a:r>
            <a:endParaRPr lang="en-US" dirty="0"/>
          </a:p>
          <a:p>
            <a:endParaRPr lang="en-US" dirty="0"/>
          </a:p>
        </p:txBody>
      </p:sp>
      <p:sp>
        <p:nvSpPr>
          <p:cNvPr id="4" name="Slide Number Placeholder 3"/>
          <p:cNvSpPr>
            <a:spLocks noGrp="1"/>
          </p:cNvSpPr>
          <p:nvPr>
            <p:ph type="sldNum" sz="quarter" idx="10"/>
          </p:nvPr>
        </p:nvSpPr>
        <p:spPr/>
        <p:txBody>
          <a:bodyPr/>
          <a:lstStyle/>
          <a:p>
            <a:fld id="{3CE607B0-6FD1-5442-BF64-120D997F8C80}" type="slidenum">
              <a:rPr lang="en-US" smtClean="0"/>
              <a:t>13</a:t>
            </a:fld>
            <a:endParaRPr lang="en-US"/>
          </a:p>
        </p:txBody>
      </p:sp>
    </p:spTree>
    <p:extLst>
      <p:ext uri="{BB962C8B-B14F-4D97-AF65-F5344CB8AC3E}">
        <p14:creationId xmlns:p14="http://schemas.microsoft.com/office/powerpoint/2010/main" val="1534890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16" name="Rectangle 15"/>
          <p:cNvSpPr/>
          <p:nvPr userDrawn="1"/>
        </p:nvSpPr>
        <p:spPr>
          <a:xfrm>
            <a:off x="0" y="0"/>
            <a:ext cx="9334500" cy="5247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784474" y="0"/>
            <a:ext cx="2407526" cy="52591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9375884" y="0"/>
            <a:ext cx="367205" cy="52472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p:cNvSpPr>
            <a:spLocks noGrp="1"/>
          </p:cNvSpPr>
          <p:nvPr>
            <p:ph type="title" hasCustomPrompt="1"/>
          </p:nvPr>
        </p:nvSpPr>
        <p:spPr>
          <a:xfrm>
            <a:off x="621556" y="606972"/>
            <a:ext cx="7238844" cy="1814833"/>
          </a:xfrm>
          <a:prstGeom prst="rect">
            <a:avLst/>
          </a:prstGeom>
        </p:spPr>
        <p:txBody>
          <a:bodyPr vert="horz" lIns="0" tIns="45720" rIns="91440" bIns="45720" rtlCol="0" anchor="t" anchorCtr="0">
            <a:normAutofit/>
          </a:bodyPr>
          <a:lstStyle>
            <a:lvl1pPr>
              <a:defRPr sz="3600" b="1" cap="none" spc="100" baseline="0">
                <a:solidFill>
                  <a:schemeClr val="bg1"/>
                </a:solidFill>
                <a:latin typeface="Arial" charset="0"/>
                <a:ea typeface="Arial" charset="0"/>
                <a:cs typeface="Arial" charset="0"/>
              </a:defRPr>
            </a:lvl1pPr>
          </a:lstStyle>
          <a:p>
            <a:r>
              <a:rPr lang="en-US" dirty="0"/>
              <a:t>Click to edit Presentation Title Here</a:t>
            </a:r>
          </a:p>
        </p:txBody>
      </p:sp>
      <p:sp>
        <p:nvSpPr>
          <p:cNvPr id="9" name="Text Placeholder 7"/>
          <p:cNvSpPr>
            <a:spLocks noGrp="1"/>
          </p:cNvSpPr>
          <p:nvPr>
            <p:ph type="body" sz="quarter" idx="10" hasCustomPrompt="1"/>
          </p:nvPr>
        </p:nvSpPr>
        <p:spPr>
          <a:xfrm>
            <a:off x="621556" y="2635469"/>
            <a:ext cx="7238844" cy="1352894"/>
          </a:xfrm>
          <a:prstGeom prst="rect">
            <a:avLst/>
          </a:prstGeom>
        </p:spPr>
        <p:txBody>
          <a:bodyPr lIns="0"/>
          <a:lstStyle>
            <a:lvl1pPr marL="0" indent="0">
              <a:buFontTx/>
              <a:buNone/>
              <a:defRPr sz="2000" b="0" i="0" baseline="0">
                <a:solidFill>
                  <a:schemeClr val="bg1"/>
                </a:solidFill>
                <a:latin typeface="Arial" charset="0"/>
                <a:ea typeface="Arial" charset="0"/>
                <a:cs typeface="Arial" charset="0"/>
              </a:defRPr>
            </a:lvl1pPr>
          </a:lstStyle>
          <a:p>
            <a:pPr lvl="0"/>
            <a:r>
              <a:rPr lang="en-US" dirty="0"/>
              <a:t>Click to edit subtitle here</a:t>
            </a:r>
          </a:p>
        </p:txBody>
      </p:sp>
      <p:sp>
        <p:nvSpPr>
          <p:cNvPr id="11" name="Text Placeholder 7"/>
          <p:cNvSpPr>
            <a:spLocks noGrp="1"/>
          </p:cNvSpPr>
          <p:nvPr>
            <p:ph type="body" sz="quarter" idx="11" hasCustomPrompt="1"/>
          </p:nvPr>
        </p:nvSpPr>
        <p:spPr>
          <a:xfrm>
            <a:off x="621556" y="4254892"/>
            <a:ext cx="7238844" cy="924317"/>
          </a:xfrm>
          <a:prstGeom prst="rect">
            <a:avLst/>
          </a:prstGeom>
        </p:spPr>
        <p:txBody>
          <a:bodyPr lIns="0"/>
          <a:lstStyle>
            <a:lvl1pPr marL="0" indent="0">
              <a:buFontTx/>
              <a:buNone/>
              <a:defRPr sz="1600" b="0" i="1" baseline="0">
                <a:solidFill>
                  <a:schemeClr val="bg1"/>
                </a:solidFill>
                <a:latin typeface="Arial" charset="0"/>
                <a:ea typeface="Arial" charset="0"/>
                <a:cs typeface="Arial" charset="0"/>
              </a:defRPr>
            </a:lvl1pPr>
          </a:lstStyle>
          <a:p>
            <a:pPr lvl="0"/>
            <a:r>
              <a:rPr lang="en-US" dirty="0"/>
              <a:t>Click to edit author/speaker info</a:t>
            </a:r>
          </a:p>
        </p:txBody>
      </p:sp>
      <p:pic>
        <p:nvPicPr>
          <p:cNvPr id="12" name="Picture 11"/>
          <p:cNvPicPr>
            <a:picLocks noChangeAspect="1"/>
          </p:cNvPicPr>
          <p:nvPr userDrawn="1"/>
        </p:nvPicPr>
        <p:blipFill>
          <a:blip r:embed="rId2"/>
          <a:stretch>
            <a:fillRect/>
          </a:stretch>
        </p:blipFill>
        <p:spPr>
          <a:xfrm>
            <a:off x="10026051" y="5644631"/>
            <a:ext cx="1879600" cy="886604"/>
          </a:xfrm>
          <a:prstGeom prst="rect">
            <a:avLst/>
          </a:prstGeom>
        </p:spPr>
      </p:pic>
      <p:pic>
        <p:nvPicPr>
          <p:cNvPr id="19" name="Picture 18"/>
          <p:cNvPicPr>
            <a:picLocks noChangeAspect="1"/>
          </p:cNvPicPr>
          <p:nvPr userDrawn="1"/>
        </p:nvPicPr>
        <p:blipFill>
          <a:blip r:embed="rId3"/>
          <a:stretch>
            <a:fillRect/>
          </a:stretch>
        </p:blipFill>
        <p:spPr>
          <a:xfrm>
            <a:off x="10016907" y="4932766"/>
            <a:ext cx="1879600" cy="88900"/>
          </a:xfrm>
          <a:prstGeom prst="rect">
            <a:avLst/>
          </a:prstGeom>
        </p:spPr>
      </p:pic>
      <p:sp>
        <p:nvSpPr>
          <p:cNvPr id="20" name="Text Placeholder 7"/>
          <p:cNvSpPr>
            <a:spLocks noGrp="1"/>
          </p:cNvSpPr>
          <p:nvPr>
            <p:ph type="body" sz="quarter" idx="12" hasCustomPrompt="1"/>
          </p:nvPr>
        </p:nvSpPr>
        <p:spPr>
          <a:xfrm>
            <a:off x="621556" y="5716743"/>
            <a:ext cx="7238844" cy="741340"/>
          </a:xfrm>
          <a:prstGeom prst="rect">
            <a:avLst/>
          </a:prstGeom>
        </p:spPr>
        <p:txBody>
          <a:bodyPr lIns="0" anchor="ctr" anchorCtr="0"/>
          <a:lstStyle>
            <a:lvl1pPr marL="0" indent="0">
              <a:buFontTx/>
              <a:buNone/>
              <a:defRPr sz="1400" b="0" i="1" baseline="0">
                <a:solidFill>
                  <a:schemeClr val="accent6">
                    <a:lumMod val="75000"/>
                  </a:schemeClr>
                </a:solidFill>
                <a:latin typeface="Arial" charset="0"/>
                <a:ea typeface="Arial" charset="0"/>
                <a:cs typeface="Arial" charset="0"/>
              </a:defRPr>
            </a:lvl1pPr>
          </a:lstStyle>
          <a:p>
            <a:pPr lvl="0"/>
            <a:r>
              <a:rPr lang="en-US" dirty="0"/>
              <a:t>Click to add SHORT intro, or delete box</a:t>
            </a:r>
          </a:p>
        </p:txBody>
      </p:sp>
    </p:spTree>
    <p:extLst>
      <p:ext uri="{BB962C8B-B14F-4D97-AF65-F5344CB8AC3E}">
        <p14:creationId xmlns:p14="http://schemas.microsoft.com/office/powerpoint/2010/main" val="65124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16" name="Rectangle 15"/>
          <p:cNvSpPr/>
          <p:nvPr userDrawn="1"/>
        </p:nvSpPr>
        <p:spPr>
          <a:xfrm>
            <a:off x="0" y="0"/>
            <a:ext cx="9334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784474" y="0"/>
            <a:ext cx="240752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9375884" y="0"/>
            <a:ext cx="36720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Placeholder 1"/>
          <p:cNvSpPr txBox="1">
            <a:spLocks/>
          </p:cNvSpPr>
          <p:nvPr userDrawn="1"/>
        </p:nvSpPr>
        <p:spPr>
          <a:xfrm>
            <a:off x="621556" y="1262899"/>
            <a:ext cx="8304028" cy="2063580"/>
          </a:xfrm>
          <a:prstGeom prst="rect">
            <a:avLst/>
          </a:prstGeom>
        </p:spPr>
        <p:txBody>
          <a:bodyPr vert="horz" lIns="0" tIns="45720" rIns="91440" bIns="45720" rtlCol="0" anchor="b" anchorCtr="0">
            <a:normAutofit/>
          </a:bodyPr>
          <a:lstStyle>
            <a:lvl1pPr algn="l" defTabSz="914400" rtl="0" eaLnBrk="1" latinLnBrk="0" hangingPunct="1">
              <a:lnSpc>
                <a:spcPct val="90000"/>
              </a:lnSpc>
              <a:spcBef>
                <a:spcPct val="0"/>
              </a:spcBef>
              <a:buNone/>
              <a:defRPr sz="4400" b="1" kern="1200" cap="none" spc="100" baseline="0">
                <a:solidFill>
                  <a:schemeClr val="bg1"/>
                </a:solidFill>
                <a:latin typeface="Arial" charset="0"/>
                <a:ea typeface="Arial" charset="0"/>
                <a:cs typeface="Arial" charset="0"/>
              </a:defRPr>
            </a:lvl1pPr>
          </a:lstStyle>
          <a:p>
            <a:r>
              <a:rPr lang="en-US" dirty="0"/>
              <a:t>Click to Section Header Title</a:t>
            </a:r>
          </a:p>
        </p:txBody>
      </p:sp>
      <p:sp>
        <p:nvSpPr>
          <p:cNvPr id="22" name="Text Placeholder 7"/>
          <p:cNvSpPr>
            <a:spLocks noGrp="1"/>
          </p:cNvSpPr>
          <p:nvPr>
            <p:ph type="body" sz="quarter" idx="14" hasCustomPrompt="1"/>
          </p:nvPr>
        </p:nvSpPr>
        <p:spPr>
          <a:xfrm>
            <a:off x="621556" y="3752787"/>
            <a:ext cx="8304028" cy="834082"/>
          </a:xfrm>
          <a:prstGeom prst="rect">
            <a:avLst/>
          </a:prstGeom>
        </p:spPr>
        <p:txBody>
          <a:bodyPr lIns="0"/>
          <a:lstStyle>
            <a:lvl1pPr marL="0" indent="0">
              <a:buFontTx/>
              <a:buNone/>
              <a:defRPr sz="2000" b="0" i="0" baseline="0">
                <a:solidFill>
                  <a:schemeClr val="bg1"/>
                </a:solidFill>
                <a:latin typeface="Arial" charset="0"/>
                <a:ea typeface="Arial" charset="0"/>
                <a:cs typeface="Arial" charset="0"/>
              </a:defRPr>
            </a:lvl1pPr>
          </a:lstStyle>
          <a:p>
            <a:pPr lvl="0"/>
            <a:r>
              <a:rPr lang="en-US" dirty="0"/>
              <a:t>Click to edit subtitle here</a:t>
            </a:r>
          </a:p>
        </p:txBody>
      </p:sp>
      <p:pic>
        <p:nvPicPr>
          <p:cNvPr id="8" name="Picture 7"/>
          <p:cNvPicPr>
            <a:picLocks noChangeAspect="1"/>
          </p:cNvPicPr>
          <p:nvPr userDrawn="1"/>
        </p:nvPicPr>
        <p:blipFill>
          <a:blip r:embed="rId2"/>
          <a:stretch>
            <a:fillRect/>
          </a:stretch>
        </p:blipFill>
        <p:spPr>
          <a:xfrm>
            <a:off x="10048437" y="6542110"/>
            <a:ext cx="1879600" cy="88900"/>
          </a:xfrm>
          <a:prstGeom prst="rect">
            <a:avLst/>
          </a:prstGeom>
        </p:spPr>
      </p:pic>
    </p:spTree>
    <p:extLst>
      <p:ext uri="{BB962C8B-B14F-4D97-AF65-F5344CB8AC3E}">
        <p14:creationId xmlns:p14="http://schemas.microsoft.com/office/powerpoint/2010/main" val="151411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cxnSp>
        <p:nvCxnSpPr>
          <p:cNvPr id="13" name="Straight Connector 12"/>
          <p:cNvCxnSpPr/>
          <p:nvPr userDrawn="1"/>
        </p:nvCxnSpPr>
        <p:spPr>
          <a:xfrm>
            <a:off x="0" y="6017742"/>
            <a:ext cx="12192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6017742"/>
            <a:ext cx="12192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152400" y="6114989"/>
            <a:ext cx="11887200" cy="622300"/>
          </a:xfrm>
          <a:prstGeom prst="rect">
            <a:avLst/>
          </a:prstGeom>
        </p:spPr>
      </p:pic>
      <p:sp>
        <p:nvSpPr>
          <p:cNvPr id="16" name="Rectangle 15"/>
          <p:cNvSpPr/>
          <p:nvPr userDrawn="1"/>
        </p:nvSpPr>
        <p:spPr>
          <a:xfrm flipH="1">
            <a:off x="0" y="0"/>
            <a:ext cx="206472"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7" name="Slide Number Placeholder 5"/>
          <p:cNvSpPr>
            <a:spLocks noGrp="1"/>
          </p:cNvSpPr>
          <p:nvPr>
            <p:ph type="sldNum" sz="quarter" idx="12"/>
          </p:nvPr>
        </p:nvSpPr>
        <p:spPr>
          <a:xfrm>
            <a:off x="10436064" y="6161044"/>
            <a:ext cx="949412" cy="415153"/>
          </a:xfrm>
          <a:prstGeom prst="rect">
            <a:avLst/>
          </a:prstGeom>
        </p:spPr>
        <p:txBody>
          <a:bodyPr rIns="0" anchor="ctr" anchorCtr="0"/>
          <a:lstStyle>
            <a:lvl1pPr algn="r">
              <a:defRPr sz="1200" b="0" cap="all" baseline="0">
                <a:solidFill>
                  <a:schemeClr val="accent6"/>
                </a:solidFill>
                <a:latin typeface="Arial" charset="0"/>
                <a:ea typeface="Arial" charset="0"/>
                <a:cs typeface="Arial" charset="0"/>
              </a:defRPr>
            </a:lvl1pPr>
          </a:lstStyle>
          <a:p>
            <a:fld id="{DA1D2BFB-06B5-E64F-A443-551E2A6DDCB6}" type="slidenum">
              <a:rPr lang="en-US" smtClean="0"/>
              <a:pPr/>
              <a:t>‹#›</a:t>
            </a:fld>
            <a:endParaRPr lang="en-US" dirty="0"/>
          </a:p>
        </p:txBody>
      </p:sp>
    </p:spTree>
    <p:extLst>
      <p:ext uri="{BB962C8B-B14F-4D97-AF65-F5344CB8AC3E}">
        <p14:creationId xmlns:p14="http://schemas.microsoft.com/office/powerpoint/2010/main" val="212879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cxnSp>
        <p:nvCxnSpPr>
          <p:cNvPr id="12" name="Straight Connector 11"/>
          <p:cNvCxnSpPr/>
          <p:nvPr userDrawn="1"/>
        </p:nvCxnSpPr>
        <p:spPr>
          <a:xfrm>
            <a:off x="0" y="6017742"/>
            <a:ext cx="12192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017742"/>
            <a:ext cx="12192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152400" y="6114989"/>
            <a:ext cx="11887200" cy="622300"/>
          </a:xfrm>
          <a:prstGeom prst="rect">
            <a:avLst/>
          </a:prstGeom>
        </p:spPr>
      </p:pic>
      <p:sp>
        <p:nvSpPr>
          <p:cNvPr id="16" name="Rectangle 15"/>
          <p:cNvSpPr/>
          <p:nvPr userDrawn="1"/>
        </p:nvSpPr>
        <p:spPr>
          <a:xfrm flipH="1">
            <a:off x="0" y="0"/>
            <a:ext cx="206472"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7" name="Slide Number Placeholder 5"/>
          <p:cNvSpPr>
            <a:spLocks noGrp="1"/>
          </p:cNvSpPr>
          <p:nvPr>
            <p:ph type="sldNum" sz="quarter" idx="12"/>
          </p:nvPr>
        </p:nvSpPr>
        <p:spPr>
          <a:xfrm>
            <a:off x="10436064" y="6161044"/>
            <a:ext cx="949412" cy="415153"/>
          </a:xfrm>
          <a:prstGeom prst="rect">
            <a:avLst/>
          </a:prstGeom>
        </p:spPr>
        <p:txBody>
          <a:bodyPr rIns="0" anchor="ctr" anchorCtr="0"/>
          <a:lstStyle>
            <a:lvl1pPr algn="r">
              <a:defRPr sz="1200" b="0" cap="all" baseline="0">
                <a:solidFill>
                  <a:schemeClr val="accent6"/>
                </a:solidFill>
                <a:latin typeface="Arial" charset="0"/>
                <a:ea typeface="Arial" charset="0"/>
                <a:cs typeface="Arial" charset="0"/>
              </a:defRPr>
            </a:lvl1pPr>
          </a:lstStyle>
          <a:p>
            <a:fld id="{DA1D2BFB-06B5-E64F-A443-551E2A6DDCB6}" type="slidenum">
              <a:rPr lang="en-US" smtClean="0"/>
              <a:pPr/>
              <a:t>‹#›</a:t>
            </a:fld>
            <a:endParaRPr lang="en-US" dirty="0"/>
          </a:p>
        </p:txBody>
      </p:sp>
      <p:sp>
        <p:nvSpPr>
          <p:cNvPr id="18" name="Text Placeholder 22"/>
          <p:cNvSpPr>
            <a:spLocks noGrp="1"/>
          </p:cNvSpPr>
          <p:nvPr>
            <p:ph type="body" sz="quarter" idx="13"/>
          </p:nvPr>
        </p:nvSpPr>
        <p:spPr>
          <a:xfrm>
            <a:off x="974836" y="1769436"/>
            <a:ext cx="9356725" cy="872355"/>
          </a:xfrm>
          <a:prstGeom prst="rect">
            <a:avLst/>
          </a:prstGeom>
        </p:spPr>
        <p:txBody>
          <a:bodyPr lIns="0" rIns="0"/>
          <a:lstStyle>
            <a:lvl1pPr marL="0" indent="0">
              <a:lnSpc>
                <a:spcPct val="120000"/>
              </a:lnSpc>
              <a:buFontTx/>
              <a:buNone/>
              <a:defRPr sz="2200" b="0" i="0" baseline="0">
                <a:solidFill>
                  <a:schemeClr val="bg1">
                    <a:lumMod val="50000"/>
                  </a:schemeClr>
                </a:solidFill>
                <a:latin typeface="+mn-lt"/>
              </a:defRPr>
            </a:lvl1pPr>
          </a:lstStyle>
          <a:p>
            <a:pPr lvl="0"/>
            <a:r>
              <a:rPr lang="en-US"/>
              <a:t>Click to edit Master text styles</a:t>
            </a:r>
          </a:p>
        </p:txBody>
      </p:sp>
      <p:sp>
        <p:nvSpPr>
          <p:cNvPr id="19" name="Content Placeholder 24"/>
          <p:cNvSpPr>
            <a:spLocks noGrp="1"/>
          </p:cNvSpPr>
          <p:nvPr>
            <p:ph sz="quarter" idx="14"/>
          </p:nvPr>
        </p:nvSpPr>
        <p:spPr>
          <a:xfrm>
            <a:off x="974836" y="2791356"/>
            <a:ext cx="9356725" cy="3323633"/>
          </a:xfrm>
          <a:prstGeom prst="rect">
            <a:avLst/>
          </a:prstGeom>
        </p:spPr>
        <p:txBody>
          <a:bodyPr/>
          <a:lstStyle>
            <a:lvl1pPr>
              <a:lnSpc>
                <a:spcPct val="100000"/>
              </a:lnSpc>
              <a:defRPr sz="1800" baseline="0">
                <a:solidFill>
                  <a:schemeClr val="bg1">
                    <a:lumMod val="50000"/>
                  </a:schemeClr>
                </a:solidFill>
                <a:latin typeface="+mn-lt"/>
              </a:defRPr>
            </a:lvl1pPr>
            <a:lvl2pPr>
              <a:lnSpc>
                <a:spcPct val="100000"/>
              </a:lnSpc>
              <a:defRPr sz="1800" baseline="0">
                <a:solidFill>
                  <a:schemeClr val="bg1">
                    <a:lumMod val="50000"/>
                  </a:schemeClr>
                </a:solidFill>
                <a:latin typeface="+mn-lt"/>
              </a:defRPr>
            </a:lvl2pPr>
            <a:lvl3pPr>
              <a:lnSpc>
                <a:spcPct val="100000"/>
              </a:lnSpc>
              <a:defRPr sz="1800" baseline="0">
                <a:solidFill>
                  <a:schemeClr val="bg1">
                    <a:lumMod val="50000"/>
                  </a:schemeClr>
                </a:solidFill>
                <a:latin typeface="+mn-lt"/>
              </a:defRPr>
            </a:lvl3pPr>
            <a:lvl4pPr>
              <a:lnSpc>
                <a:spcPct val="100000"/>
              </a:lnSpc>
              <a:defRPr sz="1800" baseline="0">
                <a:solidFill>
                  <a:schemeClr val="bg1">
                    <a:lumMod val="50000"/>
                  </a:schemeClr>
                </a:solidFill>
                <a:latin typeface="+mn-lt"/>
              </a:defRPr>
            </a:lvl4pPr>
            <a:lvl5pPr>
              <a:lnSpc>
                <a:spcPct val="100000"/>
              </a:lnSpc>
              <a:defRPr sz="1800" baseline="0">
                <a:solidFill>
                  <a:schemeClr val="bg1">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Placeholder 1"/>
          <p:cNvSpPr>
            <a:spLocks noGrp="1"/>
          </p:cNvSpPr>
          <p:nvPr>
            <p:ph type="title" hasCustomPrompt="1"/>
          </p:nvPr>
        </p:nvSpPr>
        <p:spPr>
          <a:xfrm>
            <a:off x="951470" y="467369"/>
            <a:ext cx="8686800" cy="882907"/>
          </a:xfrm>
          <a:prstGeom prst="rect">
            <a:avLst/>
          </a:prstGeom>
        </p:spPr>
        <p:txBody>
          <a:bodyPr vert="horz" lIns="0" tIns="45720" rIns="91440" bIns="0" rtlCol="0" anchor="b" anchorCtr="0">
            <a:normAutofit/>
          </a:bodyPr>
          <a:lstStyle>
            <a:lvl1pPr>
              <a:defRPr>
                <a:solidFill>
                  <a:schemeClr val="accent5"/>
                </a:solidFill>
              </a:defRPr>
            </a:lvl1pPr>
          </a:lstStyle>
          <a:p>
            <a:r>
              <a:rPr lang="en-US" dirty="0"/>
              <a:t>Click to edit title</a:t>
            </a:r>
          </a:p>
        </p:txBody>
      </p:sp>
    </p:spTree>
    <p:extLst>
      <p:ext uri="{BB962C8B-B14F-4D97-AF65-F5344CB8AC3E}">
        <p14:creationId xmlns:p14="http://schemas.microsoft.com/office/powerpoint/2010/main" val="1827687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cxnSp>
        <p:nvCxnSpPr>
          <p:cNvPr id="17" name="Straight Connector 16"/>
          <p:cNvCxnSpPr/>
          <p:nvPr userDrawn="1"/>
        </p:nvCxnSpPr>
        <p:spPr>
          <a:xfrm>
            <a:off x="0" y="6017742"/>
            <a:ext cx="12192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quarter" idx="15" hasCustomPrompt="1"/>
          </p:nvPr>
        </p:nvSpPr>
        <p:spPr>
          <a:xfrm>
            <a:off x="951470" y="5197131"/>
            <a:ext cx="4129088" cy="439738"/>
          </a:xfrm>
          <a:prstGeom prst="rect">
            <a:avLst/>
          </a:prstGeom>
        </p:spPr>
        <p:txBody>
          <a:bodyPr lIns="0"/>
          <a:lstStyle>
            <a:lvl1pPr marL="0" indent="0">
              <a:buFontTx/>
              <a:buNone/>
              <a:defRPr sz="1600" b="0" i="1" baseline="0">
                <a:solidFill>
                  <a:schemeClr val="bg1">
                    <a:lumMod val="50000"/>
                  </a:schemeClr>
                </a:solidFill>
                <a:latin typeface="+mn-lt"/>
              </a:defRPr>
            </a:lvl1pPr>
          </a:lstStyle>
          <a:p>
            <a:pPr lvl="0"/>
            <a:r>
              <a:rPr lang="en-US" dirty="0"/>
              <a:t>Click to edit description</a:t>
            </a:r>
          </a:p>
        </p:txBody>
      </p:sp>
      <p:sp>
        <p:nvSpPr>
          <p:cNvPr id="15" name="Title Placeholder 1"/>
          <p:cNvSpPr>
            <a:spLocks noGrp="1"/>
          </p:cNvSpPr>
          <p:nvPr>
            <p:ph type="title" hasCustomPrompt="1"/>
          </p:nvPr>
        </p:nvSpPr>
        <p:spPr>
          <a:xfrm>
            <a:off x="951470" y="467369"/>
            <a:ext cx="8686800" cy="882907"/>
          </a:xfrm>
          <a:prstGeom prst="rect">
            <a:avLst/>
          </a:prstGeom>
        </p:spPr>
        <p:txBody>
          <a:bodyPr vert="horz" lIns="0" tIns="45720" rIns="91440" bIns="0" rtlCol="0" anchor="b" anchorCtr="0">
            <a:normAutofit/>
          </a:bodyPr>
          <a:lstStyle>
            <a:lvl1pPr>
              <a:defRPr>
                <a:solidFill>
                  <a:schemeClr val="accent5"/>
                </a:solidFill>
              </a:defRPr>
            </a:lvl1pPr>
          </a:lstStyle>
          <a:p>
            <a:r>
              <a:rPr lang="en-US" dirty="0"/>
              <a:t>Click to edit title</a:t>
            </a:r>
          </a:p>
        </p:txBody>
      </p:sp>
      <p:cxnSp>
        <p:nvCxnSpPr>
          <p:cNvPr id="16" name="Straight Connector 15"/>
          <p:cNvCxnSpPr/>
          <p:nvPr userDrawn="1"/>
        </p:nvCxnSpPr>
        <p:spPr>
          <a:xfrm>
            <a:off x="0" y="6017742"/>
            <a:ext cx="12192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3"/>
          <p:cNvSpPr>
            <a:spLocks noGrp="1"/>
          </p:cNvSpPr>
          <p:nvPr>
            <p:ph sz="quarter" idx="17" hasCustomPrompt="1"/>
          </p:nvPr>
        </p:nvSpPr>
        <p:spPr>
          <a:xfrm>
            <a:off x="950912" y="1695450"/>
            <a:ext cx="8687357" cy="3375025"/>
          </a:xfrm>
          <a:prstGeom prst="rect">
            <a:avLst/>
          </a:prstGeom>
        </p:spPr>
        <p:txBody>
          <a:bodyPr/>
          <a:lstStyle>
            <a:lvl1pPr>
              <a:defRPr>
                <a:latin typeface="+mn-lt"/>
              </a:defRPr>
            </a:lvl1pPr>
          </a:lstStyle>
          <a:p>
            <a:pPr lvl="0"/>
            <a:r>
              <a:rPr lang="en-US" dirty="0"/>
              <a:t>Click to add graphic content</a:t>
            </a:r>
          </a:p>
        </p:txBody>
      </p:sp>
      <p:pic>
        <p:nvPicPr>
          <p:cNvPr id="21" name="Picture 20"/>
          <p:cNvPicPr>
            <a:picLocks noChangeAspect="1"/>
          </p:cNvPicPr>
          <p:nvPr userDrawn="1"/>
        </p:nvPicPr>
        <p:blipFill>
          <a:blip r:embed="rId2"/>
          <a:stretch>
            <a:fillRect/>
          </a:stretch>
        </p:blipFill>
        <p:spPr>
          <a:xfrm>
            <a:off x="152400" y="6114989"/>
            <a:ext cx="11887200" cy="622300"/>
          </a:xfrm>
          <a:prstGeom prst="rect">
            <a:avLst/>
          </a:prstGeom>
        </p:spPr>
      </p:pic>
      <p:sp>
        <p:nvSpPr>
          <p:cNvPr id="22" name="Rectangle 21"/>
          <p:cNvSpPr/>
          <p:nvPr userDrawn="1"/>
        </p:nvSpPr>
        <p:spPr>
          <a:xfrm flipH="1">
            <a:off x="0" y="0"/>
            <a:ext cx="206472"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3" name="Slide Number Placeholder 5"/>
          <p:cNvSpPr>
            <a:spLocks noGrp="1"/>
          </p:cNvSpPr>
          <p:nvPr>
            <p:ph type="sldNum" sz="quarter" idx="12"/>
          </p:nvPr>
        </p:nvSpPr>
        <p:spPr>
          <a:xfrm>
            <a:off x="10436064" y="6161044"/>
            <a:ext cx="949412" cy="415153"/>
          </a:xfrm>
          <a:prstGeom prst="rect">
            <a:avLst/>
          </a:prstGeom>
        </p:spPr>
        <p:txBody>
          <a:bodyPr rIns="0" anchor="ctr" anchorCtr="0"/>
          <a:lstStyle>
            <a:lvl1pPr algn="r">
              <a:defRPr sz="1200" b="0" cap="all" baseline="0">
                <a:solidFill>
                  <a:schemeClr val="accent6"/>
                </a:solidFill>
                <a:latin typeface="Arial" charset="0"/>
                <a:ea typeface="Arial" charset="0"/>
                <a:cs typeface="Arial" charset="0"/>
              </a:defRPr>
            </a:lvl1pPr>
          </a:lstStyle>
          <a:p>
            <a:fld id="{DA1D2BFB-06B5-E64F-A443-551E2A6DDCB6}" type="slidenum">
              <a:rPr lang="en-US" smtClean="0"/>
              <a:pPr/>
              <a:t>‹#›</a:t>
            </a:fld>
            <a:endParaRPr lang="en-US" dirty="0"/>
          </a:p>
        </p:txBody>
      </p:sp>
    </p:spTree>
    <p:extLst>
      <p:ext uri="{BB962C8B-B14F-4D97-AF65-F5344CB8AC3E}">
        <p14:creationId xmlns:p14="http://schemas.microsoft.com/office/powerpoint/2010/main" val="6099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4">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52400" y="6114989"/>
            <a:ext cx="11887200" cy="622300"/>
          </a:xfrm>
          <a:prstGeom prst="rect">
            <a:avLst/>
          </a:prstGeom>
        </p:spPr>
      </p:pic>
      <p:sp>
        <p:nvSpPr>
          <p:cNvPr id="15" name="Slide Number Placeholder 5"/>
          <p:cNvSpPr>
            <a:spLocks noGrp="1"/>
          </p:cNvSpPr>
          <p:nvPr>
            <p:ph type="sldNum" sz="quarter" idx="12"/>
          </p:nvPr>
        </p:nvSpPr>
        <p:spPr>
          <a:xfrm>
            <a:off x="10436064" y="6161044"/>
            <a:ext cx="949412" cy="415153"/>
          </a:xfrm>
          <a:prstGeom prst="rect">
            <a:avLst/>
          </a:prstGeom>
        </p:spPr>
        <p:txBody>
          <a:bodyPr rIns="0" anchor="ctr" anchorCtr="0"/>
          <a:lstStyle>
            <a:lvl1pPr algn="r">
              <a:defRPr sz="1200" b="0" cap="all" baseline="0">
                <a:solidFill>
                  <a:schemeClr val="accent6"/>
                </a:solidFill>
                <a:latin typeface="Arial" charset="0"/>
                <a:ea typeface="Arial" charset="0"/>
                <a:cs typeface="Arial" charset="0"/>
              </a:defRPr>
            </a:lvl1pPr>
          </a:lstStyle>
          <a:p>
            <a:fld id="{DA1D2BFB-06B5-E64F-A443-551E2A6DDCB6}" type="slidenum">
              <a:rPr lang="en-US" smtClean="0"/>
              <a:pPr/>
              <a:t>‹#›</a:t>
            </a:fld>
            <a:endParaRPr lang="en-US" dirty="0"/>
          </a:p>
        </p:txBody>
      </p:sp>
      <p:sp>
        <p:nvSpPr>
          <p:cNvPr id="23" name="Text Placeholder 2"/>
          <p:cNvSpPr>
            <a:spLocks noGrp="1"/>
          </p:cNvSpPr>
          <p:nvPr>
            <p:ph type="body" sz="quarter" idx="18"/>
          </p:nvPr>
        </p:nvSpPr>
        <p:spPr>
          <a:xfrm>
            <a:off x="348223" y="161780"/>
            <a:ext cx="10646630" cy="426009"/>
          </a:xfrm>
          <a:prstGeom prst="rect">
            <a:avLst/>
          </a:prstGeom>
        </p:spPr>
        <p:txBody>
          <a:bodyPr anchor="ctr" anchorCtr="0"/>
          <a:lstStyle>
            <a:lvl1pPr marL="0" indent="0">
              <a:buFontTx/>
              <a:buNone/>
              <a:defRPr sz="2000" b="0" baseline="0">
                <a:solidFill>
                  <a:schemeClr val="accent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9" name="Rectangle 8"/>
          <p:cNvSpPr/>
          <p:nvPr userDrawn="1"/>
        </p:nvSpPr>
        <p:spPr>
          <a:xfrm flipH="1">
            <a:off x="0" y="0"/>
            <a:ext cx="206472"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Tree>
    <p:extLst>
      <p:ext uri="{BB962C8B-B14F-4D97-AF65-F5344CB8AC3E}">
        <p14:creationId xmlns:p14="http://schemas.microsoft.com/office/powerpoint/2010/main" val="186887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52400" y="6114989"/>
            <a:ext cx="11887200" cy="622300"/>
          </a:xfrm>
          <a:prstGeom prst="rect">
            <a:avLst/>
          </a:prstGeom>
        </p:spPr>
      </p:pic>
      <p:sp>
        <p:nvSpPr>
          <p:cNvPr id="15" name="Slide Number Placeholder 5"/>
          <p:cNvSpPr>
            <a:spLocks noGrp="1"/>
          </p:cNvSpPr>
          <p:nvPr>
            <p:ph type="sldNum" sz="quarter" idx="12"/>
          </p:nvPr>
        </p:nvSpPr>
        <p:spPr>
          <a:xfrm>
            <a:off x="10436064" y="6161044"/>
            <a:ext cx="949412" cy="415153"/>
          </a:xfrm>
          <a:prstGeom prst="rect">
            <a:avLst/>
          </a:prstGeom>
        </p:spPr>
        <p:txBody>
          <a:bodyPr rIns="0" anchor="ctr" anchorCtr="0"/>
          <a:lstStyle>
            <a:lvl1pPr algn="r">
              <a:defRPr sz="1200" b="0" cap="all" baseline="0">
                <a:solidFill>
                  <a:schemeClr val="accent6"/>
                </a:solidFill>
                <a:latin typeface="Arial" charset="0"/>
                <a:ea typeface="Arial" charset="0"/>
                <a:cs typeface="Arial" charset="0"/>
              </a:defRPr>
            </a:lvl1pPr>
          </a:lstStyle>
          <a:p>
            <a:fld id="{DA1D2BFB-06B5-E64F-A443-551E2A6DDCB6}" type="slidenum">
              <a:rPr lang="en-US" smtClean="0"/>
              <a:pPr/>
              <a:t>‹#›</a:t>
            </a:fld>
            <a:endParaRPr lang="en-US" dirty="0"/>
          </a:p>
        </p:txBody>
      </p:sp>
      <p:sp>
        <p:nvSpPr>
          <p:cNvPr id="21" name="Rectangle 20"/>
          <p:cNvSpPr/>
          <p:nvPr userDrawn="1"/>
        </p:nvSpPr>
        <p:spPr>
          <a:xfrm>
            <a:off x="0" y="0"/>
            <a:ext cx="33322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3" name="Text Placeholder 2"/>
          <p:cNvSpPr>
            <a:spLocks noGrp="1"/>
          </p:cNvSpPr>
          <p:nvPr>
            <p:ph type="body" sz="quarter" idx="18"/>
          </p:nvPr>
        </p:nvSpPr>
        <p:spPr>
          <a:xfrm>
            <a:off x="504846" y="467370"/>
            <a:ext cx="2322513" cy="5870368"/>
          </a:xfrm>
          <a:prstGeom prst="rect">
            <a:avLst/>
          </a:prstGeom>
        </p:spPr>
        <p:txBody>
          <a:bodyPr anchor="ctr" anchorCtr="0"/>
          <a:lstStyle>
            <a:lvl1pPr marL="0" indent="0">
              <a:buFontTx/>
              <a:buNone/>
              <a:defRPr sz="2000" baseline="0">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24" name="Text Placeholder 22"/>
          <p:cNvSpPr>
            <a:spLocks noGrp="1"/>
          </p:cNvSpPr>
          <p:nvPr>
            <p:ph type="body" sz="quarter" idx="13"/>
          </p:nvPr>
        </p:nvSpPr>
        <p:spPr>
          <a:xfrm>
            <a:off x="3708019" y="1769436"/>
            <a:ext cx="8095100" cy="872355"/>
          </a:xfrm>
          <a:prstGeom prst="rect">
            <a:avLst/>
          </a:prstGeom>
        </p:spPr>
        <p:txBody>
          <a:bodyPr lIns="0" rIns="0"/>
          <a:lstStyle>
            <a:lvl1pPr marL="0" indent="0">
              <a:lnSpc>
                <a:spcPct val="120000"/>
              </a:lnSpc>
              <a:buFontTx/>
              <a:buNone/>
              <a:defRPr sz="2200" b="0" i="0" baseline="0">
                <a:solidFill>
                  <a:schemeClr val="bg1">
                    <a:lumMod val="50000"/>
                  </a:schemeClr>
                </a:solidFill>
                <a:latin typeface="+mn-lt"/>
              </a:defRPr>
            </a:lvl1pPr>
          </a:lstStyle>
          <a:p>
            <a:pPr lvl="0"/>
            <a:r>
              <a:rPr lang="en-US"/>
              <a:t>Click to edit Master text styles</a:t>
            </a:r>
          </a:p>
        </p:txBody>
      </p:sp>
      <p:sp>
        <p:nvSpPr>
          <p:cNvPr id="25" name="Content Placeholder 24"/>
          <p:cNvSpPr>
            <a:spLocks noGrp="1"/>
          </p:cNvSpPr>
          <p:nvPr>
            <p:ph sz="quarter" idx="14"/>
          </p:nvPr>
        </p:nvSpPr>
        <p:spPr>
          <a:xfrm>
            <a:off x="3708019" y="2791356"/>
            <a:ext cx="8095100" cy="3323633"/>
          </a:xfrm>
          <a:prstGeom prst="rect">
            <a:avLst/>
          </a:prstGeom>
        </p:spPr>
        <p:txBody>
          <a:bodyPr/>
          <a:lstStyle>
            <a:lvl1pPr>
              <a:lnSpc>
                <a:spcPct val="100000"/>
              </a:lnSpc>
              <a:defRPr sz="1800" baseline="0">
                <a:solidFill>
                  <a:schemeClr val="bg1">
                    <a:lumMod val="50000"/>
                  </a:schemeClr>
                </a:solidFill>
                <a:latin typeface="+mn-lt"/>
              </a:defRPr>
            </a:lvl1pPr>
            <a:lvl2pPr>
              <a:lnSpc>
                <a:spcPct val="100000"/>
              </a:lnSpc>
              <a:defRPr sz="1800" baseline="0">
                <a:solidFill>
                  <a:schemeClr val="bg1">
                    <a:lumMod val="50000"/>
                  </a:schemeClr>
                </a:solidFill>
                <a:latin typeface="+mn-lt"/>
              </a:defRPr>
            </a:lvl2pPr>
            <a:lvl3pPr>
              <a:lnSpc>
                <a:spcPct val="100000"/>
              </a:lnSpc>
              <a:defRPr sz="1800" baseline="0">
                <a:solidFill>
                  <a:schemeClr val="bg1">
                    <a:lumMod val="50000"/>
                  </a:schemeClr>
                </a:solidFill>
                <a:latin typeface="+mn-lt"/>
              </a:defRPr>
            </a:lvl3pPr>
            <a:lvl4pPr>
              <a:lnSpc>
                <a:spcPct val="100000"/>
              </a:lnSpc>
              <a:defRPr sz="1800" baseline="0">
                <a:solidFill>
                  <a:schemeClr val="bg1">
                    <a:lumMod val="50000"/>
                  </a:schemeClr>
                </a:solidFill>
                <a:latin typeface="+mn-lt"/>
              </a:defRPr>
            </a:lvl4pPr>
            <a:lvl5pPr>
              <a:lnSpc>
                <a:spcPct val="100000"/>
              </a:lnSpc>
              <a:defRPr sz="1800" baseline="0">
                <a:solidFill>
                  <a:schemeClr val="bg1">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itle Placeholder 1"/>
          <p:cNvSpPr>
            <a:spLocks noGrp="1"/>
          </p:cNvSpPr>
          <p:nvPr>
            <p:ph type="title" hasCustomPrompt="1"/>
          </p:nvPr>
        </p:nvSpPr>
        <p:spPr>
          <a:xfrm>
            <a:off x="3684652" y="467369"/>
            <a:ext cx="8118466" cy="882907"/>
          </a:xfrm>
          <a:prstGeom prst="rect">
            <a:avLst/>
          </a:prstGeom>
        </p:spPr>
        <p:txBody>
          <a:bodyPr vert="horz" lIns="0" tIns="45720" rIns="91440" bIns="0" rtlCol="0" anchor="b" anchorCtr="0">
            <a:normAutofit/>
          </a:bodyPr>
          <a:lstStyle>
            <a:lvl1pPr>
              <a:defRPr>
                <a:solidFill>
                  <a:schemeClr val="accent5"/>
                </a:solidFill>
              </a:defRPr>
            </a:lvl1pPr>
          </a:lstStyle>
          <a:p>
            <a:r>
              <a:rPr lang="en-US" dirty="0"/>
              <a:t>Click to edit title</a:t>
            </a:r>
          </a:p>
        </p:txBody>
      </p:sp>
    </p:spTree>
    <p:extLst>
      <p:ext uri="{BB962C8B-B14F-4D97-AF65-F5344CB8AC3E}">
        <p14:creationId xmlns:p14="http://schemas.microsoft.com/office/powerpoint/2010/main" val="321073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4">
    <p:spTree>
      <p:nvGrpSpPr>
        <p:cNvPr id="1" name=""/>
        <p:cNvGrpSpPr/>
        <p:nvPr/>
      </p:nvGrpSpPr>
      <p:grpSpPr>
        <a:xfrm>
          <a:off x="0" y="0"/>
          <a:ext cx="0" cy="0"/>
          <a:chOff x="0" y="0"/>
          <a:chExt cx="0" cy="0"/>
        </a:xfrm>
      </p:grpSpPr>
      <p:sp>
        <p:nvSpPr>
          <p:cNvPr id="13" name="Content Placeholder 2"/>
          <p:cNvSpPr>
            <a:spLocks noGrp="1"/>
          </p:cNvSpPr>
          <p:nvPr>
            <p:ph sz="quarter" idx="19" hasCustomPrompt="1"/>
          </p:nvPr>
        </p:nvSpPr>
        <p:spPr>
          <a:xfrm>
            <a:off x="3684652" y="568410"/>
            <a:ext cx="7897748" cy="5385488"/>
          </a:xfrm>
          <a:prstGeom prst="rect">
            <a:avLst/>
          </a:prstGeom>
        </p:spPr>
        <p:txBody>
          <a:bodyPr/>
          <a:lstStyle>
            <a:lvl1pPr>
              <a:defRPr sz="2000">
                <a:latin typeface="+mn-lt"/>
              </a:defRPr>
            </a:lvl1pPr>
          </a:lstStyle>
          <a:p>
            <a:pPr lvl="0"/>
            <a:r>
              <a:rPr lang="en-US" dirty="0"/>
              <a:t>Click to add graphic content</a:t>
            </a:r>
          </a:p>
        </p:txBody>
      </p:sp>
      <p:pic>
        <p:nvPicPr>
          <p:cNvPr id="14" name="Picture 13"/>
          <p:cNvPicPr>
            <a:picLocks noChangeAspect="1"/>
          </p:cNvPicPr>
          <p:nvPr userDrawn="1"/>
        </p:nvPicPr>
        <p:blipFill>
          <a:blip r:embed="rId2"/>
          <a:stretch>
            <a:fillRect/>
          </a:stretch>
        </p:blipFill>
        <p:spPr>
          <a:xfrm>
            <a:off x="152400" y="6114989"/>
            <a:ext cx="11887200" cy="622300"/>
          </a:xfrm>
          <a:prstGeom prst="rect">
            <a:avLst/>
          </a:prstGeom>
        </p:spPr>
      </p:pic>
      <p:sp>
        <p:nvSpPr>
          <p:cNvPr id="15" name="Slide Number Placeholder 5"/>
          <p:cNvSpPr>
            <a:spLocks noGrp="1"/>
          </p:cNvSpPr>
          <p:nvPr>
            <p:ph type="sldNum" sz="quarter" idx="12"/>
          </p:nvPr>
        </p:nvSpPr>
        <p:spPr>
          <a:xfrm>
            <a:off x="10436064" y="6161044"/>
            <a:ext cx="949412" cy="415153"/>
          </a:xfrm>
          <a:prstGeom prst="rect">
            <a:avLst/>
          </a:prstGeom>
        </p:spPr>
        <p:txBody>
          <a:bodyPr rIns="0" anchor="ctr" anchorCtr="0"/>
          <a:lstStyle>
            <a:lvl1pPr algn="r">
              <a:defRPr sz="1200" b="0" cap="all" baseline="0">
                <a:solidFill>
                  <a:schemeClr val="accent6"/>
                </a:solidFill>
                <a:latin typeface="Arial" charset="0"/>
                <a:ea typeface="Arial" charset="0"/>
                <a:cs typeface="Arial" charset="0"/>
              </a:defRPr>
            </a:lvl1pPr>
          </a:lstStyle>
          <a:p>
            <a:fld id="{DA1D2BFB-06B5-E64F-A443-551E2A6DDCB6}" type="slidenum">
              <a:rPr lang="en-US" smtClean="0"/>
              <a:pPr/>
              <a:t>‹#›</a:t>
            </a:fld>
            <a:endParaRPr lang="en-US" dirty="0"/>
          </a:p>
        </p:txBody>
      </p:sp>
      <p:sp>
        <p:nvSpPr>
          <p:cNvPr id="21" name="Rectangle 20"/>
          <p:cNvSpPr/>
          <p:nvPr userDrawn="1"/>
        </p:nvSpPr>
        <p:spPr>
          <a:xfrm>
            <a:off x="0" y="0"/>
            <a:ext cx="33322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Text Placeholder 2"/>
          <p:cNvSpPr>
            <a:spLocks noGrp="1"/>
          </p:cNvSpPr>
          <p:nvPr>
            <p:ph type="body" sz="quarter" idx="18"/>
          </p:nvPr>
        </p:nvSpPr>
        <p:spPr>
          <a:xfrm>
            <a:off x="504846" y="467370"/>
            <a:ext cx="2322513" cy="5870368"/>
          </a:xfrm>
          <a:prstGeom prst="rect">
            <a:avLst/>
          </a:prstGeom>
        </p:spPr>
        <p:txBody>
          <a:bodyPr anchor="ctr" anchorCtr="0"/>
          <a:lstStyle>
            <a:lvl1pPr marL="0" indent="0">
              <a:buFontTx/>
              <a:buNone/>
              <a:defRPr sz="2000" baseline="0">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9172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52633"/>
      </p:ext>
    </p:extLst>
  </p:cSld>
  <p:clrMap bg1="lt1" tx1="dk1" bg2="lt2" tx2="dk2" accent1="accent1" accent2="accent2" accent3="accent3" accent4="accent4" accent5="accent5" accent6="accent6" hlink="hlink" folHlink="folHlink"/>
  <p:sldLayoutIdLst>
    <p:sldLayoutId id="2147483736" r:id="rId1"/>
    <p:sldLayoutId id="2147483689" r:id="rId2"/>
    <p:sldLayoutId id="2147483713" r:id="rId3"/>
    <p:sldLayoutId id="2147483714" r:id="rId4"/>
    <p:sldLayoutId id="2147483692" r:id="rId5"/>
    <p:sldLayoutId id="2147483735" r:id="rId6"/>
    <p:sldLayoutId id="2147483726" r:id="rId7"/>
    <p:sldLayoutId id="2147483734" r:id="rId8"/>
  </p:sldLayoutIdLst>
  <p:hf hdr="0" ftr="0" dt="0"/>
  <p:txStyles>
    <p:titleStyle>
      <a:lvl1pPr algn="l" defTabSz="914400" rtl="0" eaLnBrk="1" latinLnBrk="0" hangingPunct="1">
        <a:lnSpc>
          <a:spcPct val="90000"/>
        </a:lnSpc>
        <a:spcBef>
          <a:spcPct val="0"/>
        </a:spcBef>
        <a:buNone/>
        <a:defRPr sz="3600" kern="1200" baseline="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lumMod val="50000"/>
            </a:schemeClr>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lumMod val="50000"/>
            </a:schemeClr>
          </a:solidFill>
          <a:latin typeface="Verdan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lumMod val="50000"/>
            </a:schemeClr>
          </a:solidFill>
          <a:latin typeface="Verdan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lumMod val="50000"/>
            </a:schemeClr>
          </a:solidFill>
          <a:latin typeface="Verdan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lumMod val="50000"/>
            </a:schemeClr>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hyperlink" Target="https://public.3.basecamp.com/p/ZPResxvVeTbkL2fWTDak9opf" TargetMode="External"/><Relationship Id="rId7"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public.3.basecamp.com/p/s3ww8b6e66S9Nd8RuDd6k8Sk" TargetMode="External"/><Relationship Id="rId5" Type="http://schemas.openxmlformats.org/officeDocument/2006/relationships/hyperlink" Target="https://public.3.basecamp.com/p/SJ98CBz3AhbX86LX4eY8kEeQ" TargetMode="External"/><Relationship Id="rId4" Type="http://schemas.openxmlformats.org/officeDocument/2006/relationships/hyperlink" Target="https://public.3.basecamp.com/p/yApTpTPvGNa7SrSBX81BPYyZ" TargetMode="External"/><Relationship Id="rId9"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621556" y="5680166"/>
            <a:ext cx="7238844" cy="995841"/>
          </a:xfrm>
        </p:spPr>
        <p:txBody>
          <a:bodyPr/>
          <a:lstStyle/>
          <a:p>
            <a:r>
              <a:rPr lang="en-US" sz="1600" dirty="0"/>
              <a:t>“An attempt to harmonize turned into a guide to strategize!”</a:t>
            </a:r>
          </a:p>
          <a:p>
            <a:pPr>
              <a:spcBef>
                <a:spcPts val="0"/>
              </a:spcBef>
            </a:pPr>
            <a:endParaRPr lang="en-US" b="1" dirty="0"/>
          </a:p>
          <a:p>
            <a:r>
              <a:rPr lang="en-US" b="1" dirty="0">
                <a:solidFill>
                  <a:schemeClr val="accent1"/>
                </a:solidFill>
              </a:rPr>
              <a:t>ACTION REVISED DATE</a:t>
            </a:r>
            <a:r>
              <a:rPr lang="en-US" b="1">
                <a:solidFill>
                  <a:schemeClr val="accent1"/>
                </a:solidFill>
              </a:rPr>
              <a:t>: </a:t>
            </a:r>
            <a:r>
              <a:rPr lang="en-US"/>
              <a:t>04/25/2024</a:t>
            </a:r>
            <a:endParaRPr lang="en-US" dirty="0"/>
          </a:p>
          <a:p>
            <a:endParaRPr lang="en-US" sz="1600" dirty="0"/>
          </a:p>
        </p:txBody>
      </p:sp>
      <p:sp>
        <p:nvSpPr>
          <p:cNvPr id="8" name="Title 1"/>
          <p:cNvSpPr>
            <a:spLocks noGrp="1"/>
          </p:cNvSpPr>
          <p:nvPr>
            <p:ph type="title"/>
          </p:nvPr>
        </p:nvSpPr>
        <p:spPr>
          <a:xfrm>
            <a:off x="621555" y="571762"/>
            <a:ext cx="8398157" cy="1814833"/>
          </a:xfrm>
        </p:spPr>
        <p:txBody>
          <a:bodyPr>
            <a:normAutofit/>
          </a:bodyPr>
          <a:lstStyle/>
          <a:p>
            <a:r>
              <a:rPr lang="en-US" dirty="0"/>
              <a:t>Steps to Start a </a:t>
            </a:r>
            <a:br>
              <a:rPr lang="en-US" dirty="0"/>
            </a:br>
            <a:r>
              <a:rPr lang="en-US" dirty="0"/>
              <a:t>VAD Stroke Management Pathway</a:t>
            </a:r>
            <a:br>
              <a:rPr lang="en-US" dirty="0"/>
            </a:br>
            <a:endParaRPr lang="en-US" dirty="0"/>
          </a:p>
        </p:txBody>
      </p:sp>
      <p:sp>
        <p:nvSpPr>
          <p:cNvPr id="9" name="Text Placeholder 3"/>
          <p:cNvSpPr>
            <a:spLocks noGrp="1"/>
          </p:cNvSpPr>
          <p:nvPr>
            <p:ph type="body" sz="quarter" idx="11"/>
          </p:nvPr>
        </p:nvSpPr>
        <p:spPr>
          <a:xfrm>
            <a:off x="621556" y="1924436"/>
            <a:ext cx="7726916" cy="2967078"/>
          </a:xfrm>
        </p:spPr>
        <p:txBody>
          <a:bodyPr/>
          <a:lstStyle/>
          <a:p>
            <a:r>
              <a:rPr lang="en-US" dirty="0">
                <a:solidFill>
                  <a:schemeClr val="accent2"/>
                </a:solidFill>
              </a:rPr>
              <a:t>Contributing Centers:</a:t>
            </a:r>
          </a:p>
          <a:p>
            <a:r>
              <a:rPr lang="en-US" sz="1300" i="0" dirty="0"/>
              <a:t>Christopher Almond, Sharon Chen, Jenna Murray, Sarah Lee, Kathleen Ryan, &amp; John Dykes </a:t>
            </a:r>
            <a:br>
              <a:rPr lang="en-US" sz="1300" i="0" dirty="0"/>
            </a:br>
            <a:r>
              <a:rPr lang="en-US" sz="1300" dirty="0"/>
              <a:t>Lucile Packard Children’s Hospital, Stanford University</a:t>
            </a:r>
          </a:p>
          <a:p>
            <a:r>
              <a:rPr lang="en-US" sz="1300" i="0" dirty="0"/>
              <a:t>Phil Thrush &amp; Allison </a:t>
            </a:r>
            <a:r>
              <a:rPr lang="en-US" sz="1300" i="0" dirty="0" err="1"/>
              <a:t>Reichhold</a:t>
            </a:r>
            <a:r>
              <a:rPr lang="en-US" sz="1300" i="0" dirty="0"/>
              <a:t> </a:t>
            </a:r>
            <a:br>
              <a:rPr lang="en-US" sz="1300" i="0" dirty="0"/>
            </a:br>
            <a:r>
              <a:rPr lang="en-US" sz="1300" dirty="0"/>
              <a:t>Ann &amp; Robert Lurie Children’s Hospital of Chicago, Northwestern University</a:t>
            </a:r>
          </a:p>
          <a:p>
            <a:r>
              <a:rPr lang="en-US" sz="1300" i="0" dirty="0"/>
              <a:t>Dave Peng </a:t>
            </a:r>
            <a:br>
              <a:rPr lang="en-US" sz="1300" i="0" dirty="0"/>
            </a:br>
            <a:r>
              <a:rPr lang="en-US" sz="1300" dirty="0"/>
              <a:t>C.S. Mott Children’s Hospital, University of Michigan</a:t>
            </a:r>
          </a:p>
          <a:p>
            <a:r>
              <a:rPr lang="en-US" sz="1300" i="0" dirty="0"/>
              <a:t>David </a:t>
            </a:r>
            <a:r>
              <a:rPr lang="en-US" sz="1300" i="0" dirty="0" err="1"/>
              <a:t>Bearl</a:t>
            </a:r>
            <a:r>
              <a:rPr lang="en-US" sz="1300" i="0" dirty="0"/>
              <a:t>, Nancy </a:t>
            </a:r>
            <a:r>
              <a:rPr lang="en-US" sz="1300" i="0" dirty="0" err="1"/>
              <a:t>Jaworski</a:t>
            </a:r>
            <a:r>
              <a:rPr lang="en-US" sz="1300" i="0" dirty="0"/>
              <a:t> &amp; Lori Jordan </a:t>
            </a:r>
            <a:br>
              <a:rPr lang="en-US" sz="1300" dirty="0"/>
            </a:br>
            <a:r>
              <a:rPr lang="en-US" sz="1300" dirty="0"/>
              <a:t>Monroe Carell Jr. Children’s Hospital, Vanderbilt University</a:t>
            </a:r>
          </a:p>
          <a:p>
            <a:r>
              <a:rPr lang="en-US" sz="1300" i="0" dirty="0"/>
              <a:t>Lindsay May, Michael </a:t>
            </a:r>
            <a:r>
              <a:rPr lang="en-US" sz="1300" i="0" dirty="0" err="1"/>
              <a:t>Profsky</a:t>
            </a:r>
            <a:r>
              <a:rPr lang="en-US" sz="1300" i="0" dirty="0"/>
              <a:t>, &amp; Carly </a:t>
            </a:r>
            <a:r>
              <a:rPr lang="en-US" sz="1300" i="0" dirty="0" err="1"/>
              <a:t>Heyrend</a:t>
            </a:r>
            <a:r>
              <a:rPr lang="en-US" sz="1300" i="0" dirty="0"/>
              <a:t> </a:t>
            </a:r>
            <a:br>
              <a:rPr lang="en-US" sz="1300" dirty="0"/>
            </a:br>
            <a:r>
              <a:rPr lang="en-US" sz="1300" dirty="0"/>
              <a:t>Primary Children’s Hospital, Salt Lake City, Utah </a:t>
            </a:r>
          </a:p>
          <a:p>
            <a:endParaRPr lang="en-US" sz="1400" dirty="0"/>
          </a:p>
        </p:txBody>
      </p:sp>
    </p:spTree>
    <p:extLst>
      <p:ext uri="{BB962C8B-B14F-4D97-AF65-F5344CB8AC3E}">
        <p14:creationId xmlns:p14="http://schemas.microsoft.com/office/powerpoint/2010/main" val="58609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2050" name="Picture 3" descr="cid:image001.jpg@01CFD748.8BA09D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0101" y="226197"/>
            <a:ext cx="1949503" cy="50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18"/>
          </p:nvPr>
        </p:nvSpPr>
        <p:spPr/>
        <p:txBody>
          <a:bodyPr/>
          <a:lstStyle/>
          <a:p>
            <a:r>
              <a:rPr lang="en-US" dirty="0"/>
              <a:t>IV. VAD Hemorrhagic Stroke Management Pathway</a:t>
            </a:r>
          </a:p>
        </p:txBody>
      </p:sp>
      <p:sp>
        <p:nvSpPr>
          <p:cNvPr id="45" name="Shape 179"/>
          <p:cNvSpPr txBox="1"/>
          <p:nvPr/>
        </p:nvSpPr>
        <p:spPr>
          <a:xfrm>
            <a:off x="322767" y="5686179"/>
            <a:ext cx="7642588" cy="386196"/>
          </a:xfrm>
          <a:prstGeom prst="rect">
            <a:avLst/>
          </a:prstGeom>
          <a:noFill/>
          <a:ln w="12700" cap="flat" cmpd="sng">
            <a:noFill/>
            <a:prstDash val="solid"/>
            <a:round/>
            <a:headEnd type="none" w="med" len="med"/>
            <a:tailEnd type="none" w="med" len="med"/>
          </a:ln>
        </p:spPr>
        <p:txBody>
          <a:bodyPr lIns="91425" tIns="45700" rIns="91425" bIns="45700" anchor="t" anchorCtr="0">
            <a:noAutofit/>
          </a:bodyPr>
          <a:lstStyle/>
          <a:p>
            <a:pPr>
              <a:buSzPct val="25000"/>
            </a:pPr>
            <a:r>
              <a:rPr lang="en-US" sz="900" baseline="30000" dirty="0">
                <a:ea typeface="Calibri"/>
                <a:cs typeface="Calibri"/>
                <a:sym typeface="Calibri"/>
              </a:rPr>
              <a:t>1</a:t>
            </a:r>
            <a:r>
              <a:rPr lang="en-US" sz="900" dirty="0">
                <a:ea typeface="Calibri"/>
                <a:cs typeface="Calibri"/>
                <a:sym typeface="Calibri"/>
              </a:rPr>
              <a:t> Size of bleed as agreed upon by neurology, neurosurgery, and cardiology</a:t>
            </a:r>
          </a:p>
          <a:p>
            <a:pPr>
              <a:buSzPct val="25000"/>
            </a:pPr>
            <a:r>
              <a:rPr lang="en-US" sz="900" baseline="30000" dirty="0">
                <a:ea typeface="Calibri"/>
                <a:cs typeface="Calibri"/>
                <a:sym typeface="Calibri"/>
              </a:rPr>
              <a:t>2</a:t>
            </a:r>
            <a:r>
              <a:rPr lang="en-US" sz="900" dirty="0">
                <a:ea typeface="Calibri"/>
                <a:cs typeface="Calibri"/>
                <a:sym typeface="Calibri"/>
              </a:rPr>
              <a:t> Minor or major neurologic deficit as agreed upon by neurosurgical, neurology, and cardiology</a:t>
            </a:r>
          </a:p>
          <a:p>
            <a:pPr>
              <a:buSzPct val="25000"/>
            </a:pPr>
            <a:r>
              <a:rPr lang="en-US" sz="900" baseline="30000" dirty="0">
                <a:ea typeface="Calibri"/>
                <a:cs typeface="Calibri"/>
                <a:sym typeface="Calibri"/>
              </a:rPr>
              <a:t>3 </a:t>
            </a:r>
            <a:r>
              <a:rPr lang="en-US" sz="900" dirty="0">
                <a:ea typeface="Calibri"/>
                <a:cs typeface="Calibri"/>
                <a:sym typeface="Calibri"/>
              </a:rPr>
              <a:t>When holding antithrombotic therapy, monitor for pump thrombosis: Berlin – Q1hr pump checks; CF-VADs – daily LDH</a:t>
            </a:r>
          </a:p>
          <a:p>
            <a:pPr>
              <a:buSzPct val="25000"/>
            </a:pPr>
            <a:endParaRPr lang="en-US" sz="900" dirty="0">
              <a:ea typeface="Calibri"/>
              <a:cs typeface="Calibri"/>
              <a:sym typeface="Calibri"/>
            </a:endParaRPr>
          </a:p>
          <a:p>
            <a:pPr>
              <a:buSzPct val="25000"/>
            </a:pPr>
            <a:endParaRPr lang="en-US" sz="900" dirty="0">
              <a:ea typeface="Calibri"/>
              <a:cs typeface="Calibri"/>
              <a:sym typeface="Calibri"/>
            </a:endParaRPr>
          </a:p>
        </p:txBody>
      </p:sp>
      <p:sp>
        <p:nvSpPr>
          <p:cNvPr id="30" name="Shape 177"/>
          <p:cNvSpPr txBox="1"/>
          <p:nvPr/>
        </p:nvSpPr>
        <p:spPr>
          <a:xfrm>
            <a:off x="4496803" y="2007475"/>
            <a:ext cx="3494008" cy="1545021"/>
          </a:xfrm>
          <a:prstGeom prst="rect">
            <a:avLst/>
          </a:prstGeom>
          <a:noFill/>
          <a:ln w="19050" cap="flat" cmpd="sng">
            <a:solidFill>
              <a:srgbClr val="FF0000"/>
            </a:solidFill>
            <a:prstDash val="solid"/>
            <a:round/>
            <a:headEnd type="none" w="med" len="med"/>
            <a:tailEnd type="none" w="med" len="med"/>
          </a:ln>
        </p:spPr>
        <p:txBody>
          <a:bodyPr lIns="91425" tIns="45700" rIns="91425" bIns="45700" anchor="t" anchorCtr="0">
            <a:noAutofit/>
          </a:bodyPr>
          <a:lstStyle/>
          <a:p>
            <a:pPr marL="171450" indent="-171450">
              <a:buSzPct val="25000"/>
              <a:buFont typeface="Arial" panose="020B0604020202020204" pitchFamily="34" charset="0"/>
              <a:buChar char="•"/>
            </a:pPr>
            <a:r>
              <a:rPr lang="en-US" sz="1100" dirty="0">
                <a:solidFill>
                  <a:srgbClr val="000000"/>
                </a:solidFill>
                <a:ea typeface="Calibri"/>
                <a:cs typeface="Calibri"/>
                <a:sym typeface="Calibri"/>
              </a:rPr>
              <a:t>Continue to hold antithrombotic therapy</a:t>
            </a:r>
            <a:r>
              <a:rPr lang="en-US" sz="1100" baseline="30000" dirty="0">
                <a:solidFill>
                  <a:srgbClr val="000000"/>
                </a:solidFill>
                <a:ea typeface="Calibri"/>
                <a:cs typeface="Calibri"/>
                <a:sym typeface="Calibri"/>
              </a:rPr>
              <a:t>3</a:t>
            </a:r>
          </a:p>
          <a:p>
            <a:pPr marL="171450" indent="-171450">
              <a:buSzPct val="25000"/>
              <a:buFont typeface="Arial" panose="020B0604020202020204" pitchFamily="34" charset="0"/>
              <a:buChar char="•"/>
            </a:pPr>
            <a:r>
              <a:rPr lang="en-US" sz="1100" dirty="0">
                <a:solidFill>
                  <a:srgbClr val="000000"/>
                </a:solidFill>
                <a:ea typeface="Calibri"/>
                <a:cs typeface="Calibri"/>
                <a:sym typeface="Calibri"/>
              </a:rPr>
              <a:t>Reverse heparin with protamine</a:t>
            </a:r>
          </a:p>
          <a:p>
            <a:pPr marL="171450" indent="-171450">
              <a:buSzPct val="25000"/>
              <a:buFont typeface="Arial" panose="020B0604020202020204" pitchFamily="34" charset="0"/>
              <a:buChar char="•"/>
            </a:pPr>
            <a:r>
              <a:rPr lang="en-US" sz="1100" dirty="0">
                <a:solidFill>
                  <a:srgbClr val="000000"/>
                </a:solidFill>
                <a:ea typeface="Calibri"/>
                <a:cs typeface="Calibri"/>
                <a:sym typeface="Calibri"/>
              </a:rPr>
              <a:t>Reverse anticoagulation with </a:t>
            </a:r>
            <a:r>
              <a:rPr lang="en-US" sz="1100" dirty="0">
                <a:solidFill>
                  <a:srgbClr val="FF0000"/>
                </a:solidFill>
                <a:ea typeface="Calibri"/>
                <a:cs typeface="Calibri"/>
                <a:sym typeface="Calibri"/>
              </a:rPr>
              <a:t>4F-PCC </a:t>
            </a:r>
            <a:r>
              <a:rPr lang="en-US" sz="1100" dirty="0">
                <a:solidFill>
                  <a:srgbClr val="000000"/>
                </a:solidFill>
                <a:ea typeface="Calibri"/>
                <a:cs typeface="Calibri"/>
                <a:sym typeface="Calibri"/>
              </a:rPr>
              <a:t>+ </a:t>
            </a:r>
            <a:r>
              <a:rPr lang="en-US" sz="1100" dirty="0" err="1">
                <a:solidFill>
                  <a:srgbClr val="000000"/>
                </a:solidFill>
                <a:ea typeface="Calibri"/>
                <a:cs typeface="Calibri"/>
                <a:sym typeface="Calibri"/>
              </a:rPr>
              <a:t>Vit</a:t>
            </a:r>
            <a:r>
              <a:rPr lang="en-US" sz="1100" dirty="0">
                <a:solidFill>
                  <a:srgbClr val="000000"/>
                </a:solidFill>
                <a:ea typeface="Calibri"/>
                <a:cs typeface="Calibri"/>
                <a:sym typeface="Calibri"/>
              </a:rPr>
              <a:t> K for goal INR &lt;=1.4</a:t>
            </a:r>
          </a:p>
          <a:p>
            <a:pPr marL="171450" indent="-171450">
              <a:buSzPct val="25000"/>
              <a:buFont typeface="Arial" panose="020B0604020202020204" pitchFamily="34" charset="0"/>
              <a:buChar char="•"/>
            </a:pPr>
            <a:r>
              <a:rPr lang="en-US" sz="1100" dirty="0">
                <a:solidFill>
                  <a:srgbClr val="000000"/>
                </a:solidFill>
                <a:ea typeface="Calibri"/>
                <a:cs typeface="Calibri"/>
                <a:sym typeface="Calibri"/>
              </a:rPr>
              <a:t>Transfuse platelets  </a:t>
            </a:r>
          </a:p>
          <a:p>
            <a:pPr marL="171450" indent="-171450">
              <a:buSzPct val="25000"/>
              <a:buFont typeface="Arial" panose="020B0604020202020204" pitchFamily="34" charset="0"/>
              <a:buChar char="•"/>
            </a:pPr>
            <a:r>
              <a:rPr lang="en-US" sz="1100" dirty="0">
                <a:solidFill>
                  <a:srgbClr val="000000"/>
                </a:solidFill>
                <a:ea typeface="Calibri"/>
                <a:cs typeface="Calibri"/>
                <a:sym typeface="Calibri"/>
              </a:rPr>
              <a:t>Neurosurgical intervention if indicated</a:t>
            </a:r>
          </a:p>
          <a:p>
            <a:pPr marL="171450" indent="-171450">
              <a:buSzPct val="25000"/>
              <a:buFont typeface="Arial" panose="020B0604020202020204" pitchFamily="34" charset="0"/>
              <a:buChar char="•"/>
            </a:pPr>
            <a:r>
              <a:rPr lang="en-US" sz="1100" dirty="0">
                <a:solidFill>
                  <a:srgbClr val="000000"/>
                </a:solidFill>
                <a:ea typeface="Calibri"/>
                <a:cs typeface="Calibri"/>
                <a:sym typeface="Calibri"/>
              </a:rPr>
              <a:t>Repeat NCT per NSG</a:t>
            </a:r>
          </a:p>
          <a:p>
            <a:pPr marL="171450" indent="-171450">
              <a:buSzPct val="25000"/>
              <a:buFont typeface="Arial" panose="020B0604020202020204" pitchFamily="34" charset="0"/>
              <a:buChar char="•"/>
            </a:pPr>
            <a:r>
              <a:rPr lang="en-US" sz="1100" i="1" dirty="0">
                <a:solidFill>
                  <a:srgbClr val="000000"/>
                </a:solidFill>
                <a:ea typeface="Calibri"/>
                <a:cs typeface="Calibri"/>
                <a:sym typeface="Calibri"/>
              </a:rPr>
              <a:t>Avoid factor </a:t>
            </a:r>
            <a:r>
              <a:rPr lang="en-US" sz="1100" i="1" dirty="0" err="1">
                <a:solidFill>
                  <a:srgbClr val="000000"/>
                </a:solidFill>
                <a:ea typeface="Calibri"/>
                <a:cs typeface="Calibri"/>
                <a:sym typeface="Calibri"/>
              </a:rPr>
              <a:t>VIIa</a:t>
            </a:r>
            <a:r>
              <a:rPr lang="en-US" sz="1100" i="1" dirty="0">
                <a:solidFill>
                  <a:srgbClr val="000000"/>
                </a:solidFill>
                <a:ea typeface="Calibri"/>
                <a:cs typeface="Calibri"/>
                <a:sym typeface="Calibri"/>
              </a:rPr>
              <a:t>  (increased risk of thrombosis</a:t>
            </a:r>
            <a:r>
              <a:rPr lang="en-US" sz="1100" b="1" i="1" dirty="0">
                <a:solidFill>
                  <a:srgbClr val="000000"/>
                </a:solidFill>
                <a:ea typeface="Calibri"/>
                <a:cs typeface="Calibri"/>
                <a:sym typeface="Calibri"/>
              </a:rPr>
              <a:t>)</a:t>
            </a:r>
          </a:p>
        </p:txBody>
      </p:sp>
      <p:sp>
        <p:nvSpPr>
          <p:cNvPr id="31" name="Shape 179"/>
          <p:cNvSpPr txBox="1"/>
          <p:nvPr/>
        </p:nvSpPr>
        <p:spPr>
          <a:xfrm>
            <a:off x="8813442" y="1754840"/>
            <a:ext cx="3151167" cy="2034850"/>
          </a:xfrm>
          <a:prstGeom prst="rect">
            <a:avLst/>
          </a:prstGeom>
          <a:noFill/>
          <a:ln w="19050" cap="flat" cmpd="sng">
            <a:solidFill>
              <a:srgbClr val="FF0000"/>
            </a:solidFill>
            <a:prstDash val="solid"/>
            <a:round/>
            <a:headEnd type="none" w="med" len="med"/>
            <a:tailEnd type="none" w="med" len="med"/>
          </a:ln>
        </p:spPr>
        <p:txBody>
          <a:bodyPr lIns="91425" tIns="45700" rIns="91425" bIns="45700" anchor="t" anchorCtr="0">
            <a:noAutofit/>
          </a:bodyPr>
          <a:lstStyle/>
          <a:p>
            <a:pPr marL="171450" indent="-171450">
              <a:buSzPct val="25000"/>
              <a:buFont typeface="Arial"/>
              <a:buChar char="•"/>
            </a:pPr>
            <a:r>
              <a:rPr lang="en-US" sz="1100" dirty="0">
                <a:solidFill>
                  <a:prstClr val="black"/>
                </a:solidFill>
                <a:ea typeface="Calibri"/>
                <a:cs typeface="Calibri"/>
                <a:sym typeface="Calibri"/>
              </a:rPr>
              <a:t>Hold antithrombotic therapy for 1-2 weeks</a:t>
            </a:r>
            <a:r>
              <a:rPr lang="en-US" sz="1100" baseline="30000" dirty="0">
                <a:solidFill>
                  <a:prstClr val="black"/>
                </a:solidFill>
                <a:ea typeface="Calibri"/>
                <a:cs typeface="Calibri"/>
                <a:sym typeface="Calibri"/>
              </a:rPr>
              <a:t>3</a:t>
            </a:r>
            <a:r>
              <a:rPr lang="en-US" sz="1100" dirty="0">
                <a:solidFill>
                  <a:prstClr val="black"/>
                </a:solidFill>
                <a:ea typeface="Calibri"/>
                <a:cs typeface="Calibri"/>
                <a:sym typeface="Calibri"/>
              </a:rPr>
              <a:t>, then resume at low dose</a:t>
            </a:r>
          </a:p>
          <a:p>
            <a:pPr marL="171450" indent="-171450">
              <a:buSzPct val="25000"/>
              <a:buFont typeface="Arial"/>
              <a:buChar char="•"/>
            </a:pPr>
            <a:r>
              <a:rPr lang="en-US" sz="1100" dirty="0">
                <a:solidFill>
                  <a:prstClr val="black"/>
                </a:solidFill>
                <a:ea typeface="Calibri"/>
                <a:cs typeface="Calibri"/>
                <a:sym typeface="Calibri"/>
              </a:rPr>
              <a:t>Titrate to goal antithrombotic therapy over </a:t>
            </a:r>
            <a:br>
              <a:rPr lang="en-US" sz="1100" dirty="0">
                <a:solidFill>
                  <a:prstClr val="black"/>
                </a:solidFill>
                <a:ea typeface="Calibri"/>
                <a:cs typeface="Calibri"/>
                <a:sym typeface="Calibri"/>
              </a:rPr>
            </a:br>
            <a:r>
              <a:rPr lang="en-US" sz="1100" dirty="0">
                <a:solidFill>
                  <a:prstClr val="black"/>
                </a:solidFill>
                <a:ea typeface="Calibri"/>
                <a:cs typeface="Calibri"/>
                <a:sym typeface="Calibri"/>
              </a:rPr>
              <a:t>1-2 weeks</a:t>
            </a:r>
          </a:p>
          <a:p>
            <a:pPr marL="171450" indent="-171450">
              <a:buSzPct val="25000"/>
              <a:buFont typeface="Arial"/>
              <a:buChar char="•"/>
            </a:pPr>
            <a:r>
              <a:rPr lang="en-US" sz="1100" dirty="0">
                <a:solidFill>
                  <a:prstClr val="black"/>
                </a:solidFill>
                <a:ea typeface="Calibri"/>
                <a:cs typeface="Calibri"/>
                <a:sym typeface="Calibri"/>
              </a:rPr>
              <a:t>Repeat NCT 12hrs after resuming antithrombotic therapy and again at full therapy (sooner if clinically indicated)</a:t>
            </a:r>
          </a:p>
          <a:p>
            <a:pPr marL="171450" indent="-171450">
              <a:buSzPct val="25000"/>
              <a:buFont typeface="Arial"/>
              <a:buChar char="•"/>
            </a:pPr>
            <a:r>
              <a:rPr lang="en-US" sz="1100" dirty="0">
                <a:solidFill>
                  <a:prstClr val="black"/>
                </a:solidFill>
                <a:ea typeface="Calibri"/>
                <a:cs typeface="Calibri"/>
                <a:sym typeface="Calibri"/>
              </a:rPr>
              <a:t>If unable to obtain </a:t>
            </a:r>
            <a:r>
              <a:rPr lang="en-US" sz="1100" dirty="0" err="1">
                <a:solidFill>
                  <a:prstClr val="black"/>
                </a:solidFill>
                <a:ea typeface="Calibri"/>
                <a:cs typeface="Calibri"/>
                <a:sym typeface="Calibri"/>
              </a:rPr>
              <a:t>neuro</a:t>
            </a:r>
            <a:r>
              <a:rPr lang="en-US" sz="1100" dirty="0">
                <a:solidFill>
                  <a:prstClr val="black"/>
                </a:solidFill>
                <a:ea typeface="Calibri"/>
                <a:cs typeface="Calibri"/>
                <a:sym typeface="Calibri"/>
              </a:rPr>
              <a:t> exam, repeat NCT prior to resuming antithrombotic therapy</a:t>
            </a:r>
          </a:p>
          <a:p>
            <a:pPr marL="171450" indent="-171450">
              <a:buSzPct val="25000"/>
              <a:buFont typeface="Arial"/>
              <a:buChar char="•"/>
            </a:pPr>
            <a:r>
              <a:rPr lang="en-US" sz="1100" dirty="0">
                <a:solidFill>
                  <a:prstClr val="black"/>
                </a:solidFill>
                <a:ea typeface="Calibri"/>
                <a:cs typeface="Calibri"/>
                <a:sym typeface="Calibri"/>
              </a:rPr>
              <a:t>Inactivate on transplant list until repeat NCT at full antithrombotic therapy</a:t>
            </a:r>
          </a:p>
        </p:txBody>
      </p:sp>
      <p:cxnSp>
        <p:nvCxnSpPr>
          <p:cNvPr id="32" name="Shape 180"/>
          <p:cNvCxnSpPr>
            <a:stCxn id="30" idx="3"/>
            <a:endCxn id="31" idx="1"/>
          </p:cNvCxnSpPr>
          <p:nvPr/>
        </p:nvCxnSpPr>
        <p:spPr>
          <a:xfrm flipV="1">
            <a:off x="7990811" y="2772265"/>
            <a:ext cx="822631" cy="7721"/>
          </a:xfrm>
          <a:prstGeom prst="straightConnector1">
            <a:avLst/>
          </a:prstGeom>
          <a:noFill/>
          <a:ln w="9525" cap="flat" cmpd="sng">
            <a:solidFill>
              <a:srgbClr val="FF0000"/>
            </a:solidFill>
            <a:prstDash val="solid"/>
            <a:miter/>
            <a:headEnd type="none" w="med" len="med"/>
            <a:tailEnd type="triangle" w="lg" len="lg"/>
          </a:ln>
        </p:spPr>
      </p:cxnSp>
      <p:sp>
        <p:nvSpPr>
          <p:cNvPr id="34" name="Shape 177"/>
          <p:cNvSpPr txBox="1"/>
          <p:nvPr/>
        </p:nvSpPr>
        <p:spPr>
          <a:xfrm>
            <a:off x="348223" y="1452502"/>
            <a:ext cx="1283584" cy="3000851"/>
          </a:xfrm>
          <a:prstGeom prst="rect">
            <a:avLst/>
          </a:prstGeom>
          <a:noFill/>
          <a:ln w="19050" cap="flat" cmpd="sng">
            <a:noFill/>
            <a:prstDash val="solid"/>
            <a:round/>
            <a:headEnd type="none" w="med" len="med"/>
            <a:tailEnd type="none" w="med" len="med"/>
          </a:ln>
        </p:spPr>
        <p:txBody>
          <a:bodyPr lIns="91425" tIns="45700" rIns="91425" bIns="45700" anchor="t" anchorCtr="0">
            <a:noAutofit/>
          </a:bodyPr>
          <a:lstStyle/>
          <a:p>
            <a:pPr algn="ctr">
              <a:buSzPct val="25000"/>
            </a:pPr>
            <a:r>
              <a:rPr lang="en-US" sz="1100" b="1" dirty="0">
                <a:solidFill>
                  <a:srgbClr val="FF0000"/>
                </a:solidFill>
                <a:ea typeface="Calibri"/>
                <a:cs typeface="Calibri"/>
                <a:sym typeface="Calibri"/>
              </a:rPr>
              <a:t>NCT: + acute hemorrhage </a:t>
            </a:r>
          </a:p>
          <a:p>
            <a:pPr algn="ctr">
              <a:buSzPct val="25000"/>
            </a:pPr>
            <a:r>
              <a:rPr lang="en-US" sz="1100" b="1" dirty="0">
                <a:solidFill>
                  <a:srgbClr val="FF0000"/>
                </a:solidFill>
                <a:ea typeface="Calibri"/>
                <a:cs typeface="Calibri"/>
                <a:sym typeface="Calibri"/>
              </a:rPr>
              <a:t>(not subdural)</a:t>
            </a:r>
          </a:p>
          <a:p>
            <a:pPr>
              <a:buSzPct val="25000"/>
            </a:pPr>
            <a:endParaRPr lang="en-US" sz="1100" b="1" dirty="0">
              <a:solidFill>
                <a:srgbClr val="FF0000"/>
              </a:solidFill>
              <a:ea typeface="Calibri"/>
              <a:cs typeface="Calibri"/>
              <a:sym typeface="Calibri"/>
            </a:endParaRPr>
          </a:p>
          <a:p>
            <a:pPr>
              <a:buSzPct val="25000"/>
            </a:pPr>
            <a:r>
              <a:rPr lang="en-US" sz="1100" b="1" dirty="0">
                <a:solidFill>
                  <a:prstClr val="black"/>
                </a:solidFill>
                <a:ea typeface="Calibri"/>
                <a:cs typeface="Calibri"/>
                <a:sym typeface="Calibri"/>
              </a:rPr>
              <a:t>✓ </a:t>
            </a:r>
            <a:r>
              <a:rPr lang="en-US" sz="1100" b="1" dirty="0">
                <a:solidFill>
                  <a:srgbClr val="000000"/>
                </a:solidFill>
                <a:ea typeface="Calibri"/>
                <a:cs typeface="Calibri"/>
                <a:sym typeface="Calibri"/>
              </a:rPr>
              <a:t>Call neurosurgery</a:t>
            </a:r>
            <a:br>
              <a:rPr lang="en-US" sz="1100" b="1" dirty="0">
                <a:solidFill>
                  <a:srgbClr val="000000"/>
                </a:solidFill>
                <a:ea typeface="Calibri"/>
                <a:cs typeface="Calibri"/>
                <a:sym typeface="Calibri"/>
              </a:rPr>
            </a:br>
            <a:endParaRPr lang="en-US" sz="1100" b="1" dirty="0">
              <a:solidFill>
                <a:srgbClr val="000000"/>
              </a:solidFill>
              <a:ea typeface="Calibri"/>
              <a:cs typeface="Calibri"/>
              <a:sym typeface="Calibri"/>
            </a:endParaRPr>
          </a:p>
          <a:p>
            <a:pPr>
              <a:buSzPct val="25000"/>
            </a:pPr>
            <a:r>
              <a:rPr lang="en-US" sz="1100" b="1" dirty="0">
                <a:solidFill>
                  <a:srgbClr val="000000"/>
                </a:solidFill>
                <a:ea typeface="Calibri"/>
                <a:cs typeface="Calibri"/>
                <a:sym typeface="Calibri"/>
              </a:rPr>
              <a:t>✓ Start neuroprotective measures for increased ICP** &amp; hemorrhagic stroke***</a:t>
            </a:r>
            <a:br>
              <a:rPr lang="en-US" sz="1100" b="1" dirty="0">
                <a:solidFill>
                  <a:srgbClr val="000000"/>
                </a:solidFill>
                <a:ea typeface="Calibri"/>
                <a:cs typeface="Calibri"/>
                <a:sym typeface="Calibri"/>
              </a:rPr>
            </a:br>
            <a:endParaRPr lang="en-US" sz="1100" b="1" dirty="0">
              <a:solidFill>
                <a:srgbClr val="000000"/>
              </a:solidFill>
              <a:ea typeface="Calibri"/>
              <a:cs typeface="Calibri"/>
              <a:sym typeface="Calibri"/>
            </a:endParaRPr>
          </a:p>
          <a:p>
            <a:pPr>
              <a:buSzPct val="25000"/>
            </a:pPr>
            <a:r>
              <a:rPr lang="en-US" sz="1100" b="1" dirty="0">
                <a:solidFill>
                  <a:srgbClr val="000000"/>
                </a:solidFill>
                <a:ea typeface="Calibri"/>
                <a:cs typeface="Calibri"/>
                <a:sym typeface="Calibri"/>
              </a:rPr>
              <a:t>✓ Transfer or admit to ICU</a:t>
            </a:r>
          </a:p>
          <a:p>
            <a:pPr>
              <a:buSzPct val="25000"/>
            </a:pPr>
            <a:endParaRPr lang="en-US" sz="1200" dirty="0">
              <a:solidFill>
                <a:srgbClr val="FF0000"/>
              </a:solidFill>
              <a:ea typeface="Calibri"/>
              <a:cs typeface="Calibri"/>
              <a:sym typeface="Calibri"/>
            </a:endParaRPr>
          </a:p>
        </p:txBody>
      </p:sp>
      <p:cxnSp>
        <p:nvCxnSpPr>
          <p:cNvPr id="35" name="Shape 180"/>
          <p:cNvCxnSpPr/>
          <p:nvPr/>
        </p:nvCxnSpPr>
        <p:spPr>
          <a:xfrm flipV="1">
            <a:off x="6483723" y="3558625"/>
            <a:ext cx="1585" cy="508878"/>
          </a:xfrm>
          <a:prstGeom prst="straightConnector1">
            <a:avLst/>
          </a:prstGeom>
          <a:noFill/>
          <a:ln w="9525" cap="flat" cmpd="sng">
            <a:solidFill>
              <a:srgbClr val="FF0000"/>
            </a:solidFill>
            <a:prstDash val="solid"/>
            <a:miter/>
            <a:headEnd type="none" w="med" len="med"/>
            <a:tailEnd type="triangle" w="lg" len="lg"/>
          </a:ln>
        </p:spPr>
      </p:cxnSp>
      <p:cxnSp>
        <p:nvCxnSpPr>
          <p:cNvPr id="37" name="Shape 180"/>
          <p:cNvCxnSpPr/>
          <p:nvPr/>
        </p:nvCxnSpPr>
        <p:spPr>
          <a:xfrm>
            <a:off x="3803561" y="2884875"/>
            <a:ext cx="701155" cy="0"/>
          </a:xfrm>
          <a:prstGeom prst="straightConnector1">
            <a:avLst/>
          </a:prstGeom>
          <a:noFill/>
          <a:ln w="9525" cap="flat" cmpd="sng">
            <a:solidFill>
              <a:srgbClr val="FF0000"/>
            </a:solidFill>
            <a:prstDash val="solid"/>
            <a:miter/>
            <a:headEnd type="none" w="med" len="med"/>
            <a:tailEnd type="triangle" w="lg" len="lg"/>
          </a:ln>
        </p:spPr>
      </p:cxnSp>
      <p:sp>
        <p:nvSpPr>
          <p:cNvPr id="40" name="Rectangle 39"/>
          <p:cNvSpPr/>
          <p:nvPr/>
        </p:nvSpPr>
        <p:spPr>
          <a:xfrm>
            <a:off x="2653259" y="744616"/>
            <a:ext cx="1490802" cy="707886"/>
          </a:xfrm>
          <a:prstGeom prst="rect">
            <a:avLst/>
          </a:prstGeom>
          <a:ln w="12700">
            <a:solidFill>
              <a:srgbClr val="15B050"/>
            </a:solidFill>
          </a:ln>
        </p:spPr>
        <p:txBody>
          <a:bodyPr wrap="square">
            <a:spAutoFit/>
          </a:bodyPr>
          <a:lstStyle/>
          <a:p>
            <a:pPr>
              <a:buSzPct val="25000"/>
            </a:pPr>
            <a:r>
              <a:rPr lang="en-US" sz="1000" b="1" u="sng" dirty="0">
                <a:solidFill>
                  <a:prstClr val="black"/>
                </a:solidFill>
                <a:ea typeface="Calibri"/>
                <a:cs typeface="Calibri"/>
                <a:sym typeface="Calibri"/>
              </a:rPr>
              <a:t>NO, and meets following: </a:t>
            </a:r>
          </a:p>
          <a:p>
            <a:pPr algn="ctr">
              <a:buSzPct val="25000"/>
            </a:pPr>
            <a:r>
              <a:rPr lang="en-US" sz="1000" dirty="0">
                <a:solidFill>
                  <a:srgbClr val="000000"/>
                </a:solidFill>
                <a:ea typeface="Calibri"/>
                <a:cs typeface="Calibri"/>
                <a:sym typeface="Calibri"/>
              </a:rPr>
              <a:t>Tiny/small bleed</a:t>
            </a:r>
            <a:r>
              <a:rPr lang="en-US" sz="1000" baseline="30000" dirty="0">
                <a:solidFill>
                  <a:srgbClr val="000000"/>
                </a:solidFill>
                <a:ea typeface="Calibri"/>
                <a:cs typeface="Calibri"/>
                <a:sym typeface="Calibri"/>
              </a:rPr>
              <a:t>1</a:t>
            </a:r>
            <a:r>
              <a:rPr lang="en-US" sz="1000" dirty="0">
                <a:solidFill>
                  <a:srgbClr val="000000"/>
                </a:solidFill>
                <a:ea typeface="Calibri"/>
                <a:cs typeface="Calibri"/>
                <a:sym typeface="Calibri"/>
              </a:rPr>
              <a:t> </a:t>
            </a:r>
            <a:r>
              <a:rPr lang="en-US" sz="1000" dirty="0">
                <a:solidFill>
                  <a:prstClr val="black"/>
                </a:solidFill>
                <a:ea typeface="Calibri"/>
                <a:cs typeface="Calibri"/>
                <a:sym typeface="Calibri"/>
              </a:rPr>
              <a:t>AND </a:t>
            </a:r>
          </a:p>
          <a:p>
            <a:pPr algn="ctr">
              <a:buSzPct val="25000"/>
            </a:pPr>
            <a:r>
              <a:rPr lang="en-US" sz="1000" dirty="0">
                <a:solidFill>
                  <a:prstClr val="black"/>
                </a:solidFill>
                <a:ea typeface="Calibri"/>
                <a:cs typeface="Calibri"/>
                <a:sym typeface="Calibri"/>
              </a:rPr>
              <a:t>no neurologic deficits</a:t>
            </a:r>
          </a:p>
        </p:txBody>
      </p:sp>
      <p:sp>
        <p:nvSpPr>
          <p:cNvPr id="44" name="Rectangle 43"/>
          <p:cNvSpPr/>
          <p:nvPr/>
        </p:nvSpPr>
        <p:spPr>
          <a:xfrm>
            <a:off x="4939641" y="3696054"/>
            <a:ext cx="1278411" cy="215915"/>
          </a:xfrm>
          <a:prstGeom prst="rect">
            <a:avLst/>
          </a:prstGeom>
          <a:ln w="12700">
            <a:solidFill>
              <a:srgbClr val="FF0000"/>
            </a:solidFill>
          </a:ln>
        </p:spPr>
        <p:txBody>
          <a:bodyPr wrap="square">
            <a:spAutoFit/>
          </a:bodyPr>
          <a:lstStyle/>
          <a:p>
            <a:pPr>
              <a:buSzPct val="25000"/>
            </a:pPr>
            <a:r>
              <a:rPr lang="en-US" sz="1000" b="1" dirty="0">
                <a:solidFill>
                  <a:prstClr val="black"/>
                </a:solidFill>
                <a:ea typeface="Calibri"/>
                <a:cs typeface="Calibri"/>
                <a:sym typeface="Calibri"/>
              </a:rPr>
              <a:t>Bleed expansion</a:t>
            </a:r>
          </a:p>
        </p:txBody>
      </p:sp>
      <p:sp>
        <p:nvSpPr>
          <p:cNvPr id="46" name="Shape 177"/>
          <p:cNvSpPr txBox="1"/>
          <p:nvPr/>
        </p:nvSpPr>
        <p:spPr>
          <a:xfrm>
            <a:off x="4504716" y="4061002"/>
            <a:ext cx="3485728" cy="1498969"/>
          </a:xfrm>
          <a:prstGeom prst="rect">
            <a:avLst/>
          </a:prstGeom>
          <a:noFill/>
          <a:ln w="19050" cap="flat" cmpd="sng">
            <a:solidFill>
              <a:srgbClr val="00B0F0"/>
            </a:solidFill>
            <a:prstDash val="solid"/>
            <a:round/>
            <a:headEnd type="none" w="med" len="med"/>
            <a:tailEnd type="none" w="med" len="med"/>
          </a:ln>
        </p:spPr>
        <p:txBody>
          <a:bodyPr lIns="91425" tIns="45700" rIns="91425" bIns="45700" anchor="t" anchorCtr="0">
            <a:noAutofit/>
          </a:bodyPr>
          <a:lstStyle/>
          <a:p>
            <a:pPr marL="171450" indent="-171450">
              <a:buSzPct val="25000"/>
              <a:buFont typeface="Arial" panose="020B0604020202020204" pitchFamily="34" charset="0"/>
              <a:buChar char="•"/>
            </a:pPr>
            <a:r>
              <a:rPr lang="en-US" sz="1100" dirty="0">
                <a:solidFill>
                  <a:srgbClr val="000000"/>
                </a:solidFill>
                <a:ea typeface="Calibri"/>
                <a:cs typeface="Calibri"/>
                <a:sym typeface="Calibri"/>
              </a:rPr>
              <a:t>Continue to hold antithrombotic therapy</a:t>
            </a:r>
            <a:r>
              <a:rPr lang="en-US" sz="1100" baseline="30000" dirty="0">
                <a:solidFill>
                  <a:srgbClr val="000000"/>
                </a:solidFill>
                <a:ea typeface="Calibri"/>
                <a:cs typeface="Calibri"/>
                <a:sym typeface="Calibri"/>
              </a:rPr>
              <a:t>3</a:t>
            </a:r>
          </a:p>
          <a:p>
            <a:pPr marL="171450" indent="-171450">
              <a:buSzPct val="25000"/>
              <a:buFont typeface="Arial" panose="020B0604020202020204" pitchFamily="34" charset="0"/>
              <a:buChar char="•"/>
            </a:pPr>
            <a:r>
              <a:rPr lang="en-US" sz="1100" dirty="0">
                <a:solidFill>
                  <a:srgbClr val="000000"/>
                </a:solidFill>
                <a:ea typeface="Calibri"/>
                <a:cs typeface="Calibri"/>
                <a:sym typeface="Calibri"/>
              </a:rPr>
              <a:t>Consider reversal of heparin with protamine</a:t>
            </a:r>
          </a:p>
          <a:p>
            <a:pPr marL="171450" indent="-171450">
              <a:buSzPct val="25000"/>
              <a:buFont typeface="Arial" panose="020B0604020202020204" pitchFamily="34" charset="0"/>
              <a:buChar char="•"/>
            </a:pPr>
            <a:r>
              <a:rPr lang="en-US" sz="1100" dirty="0">
                <a:solidFill>
                  <a:srgbClr val="000000"/>
                </a:solidFill>
                <a:ea typeface="Calibri"/>
                <a:cs typeface="Calibri"/>
                <a:sym typeface="Calibri"/>
              </a:rPr>
              <a:t>Reverse anticoagulation with </a:t>
            </a:r>
            <a:r>
              <a:rPr lang="en-US" sz="1100" dirty="0">
                <a:solidFill>
                  <a:srgbClr val="FF0000"/>
                </a:solidFill>
                <a:ea typeface="Calibri"/>
                <a:cs typeface="Calibri"/>
                <a:sym typeface="Calibri"/>
              </a:rPr>
              <a:t>FFP</a:t>
            </a:r>
            <a:r>
              <a:rPr lang="en-US" sz="1100" dirty="0">
                <a:solidFill>
                  <a:srgbClr val="000000"/>
                </a:solidFill>
                <a:ea typeface="Calibri"/>
                <a:cs typeface="Calibri"/>
                <a:sym typeface="Calibri"/>
              </a:rPr>
              <a:t> + </a:t>
            </a:r>
            <a:r>
              <a:rPr lang="en-US" sz="1100" dirty="0" err="1">
                <a:solidFill>
                  <a:srgbClr val="000000"/>
                </a:solidFill>
                <a:ea typeface="Calibri"/>
                <a:cs typeface="Calibri"/>
                <a:sym typeface="Calibri"/>
              </a:rPr>
              <a:t>Vit</a:t>
            </a:r>
            <a:r>
              <a:rPr lang="en-US" sz="1100" dirty="0">
                <a:solidFill>
                  <a:srgbClr val="000000"/>
                </a:solidFill>
                <a:ea typeface="Calibri"/>
                <a:cs typeface="Calibri"/>
                <a:sym typeface="Calibri"/>
              </a:rPr>
              <a:t> K for</a:t>
            </a:r>
            <a:br>
              <a:rPr lang="en-US" sz="1100" dirty="0">
                <a:solidFill>
                  <a:srgbClr val="000000"/>
                </a:solidFill>
                <a:ea typeface="Calibri"/>
                <a:cs typeface="Calibri"/>
                <a:sym typeface="Calibri"/>
              </a:rPr>
            </a:br>
            <a:r>
              <a:rPr lang="en-US" sz="1100" dirty="0">
                <a:solidFill>
                  <a:srgbClr val="000000"/>
                </a:solidFill>
                <a:ea typeface="Calibri"/>
                <a:cs typeface="Calibri"/>
                <a:sym typeface="Calibri"/>
              </a:rPr>
              <a:t>goal INR &lt;=1.4 </a:t>
            </a:r>
          </a:p>
          <a:p>
            <a:pPr marL="171450" indent="-171450">
              <a:buSzPct val="25000"/>
              <a:buFont typeface="Arial" panose="020B0604020202020204" pitchFamily="34" charset="0"/>
              <a:buChar char="•"/>
            </a:pPr>
            <a:r>
              <a:rPr lang="en-US" sz="1100" dirty="0">
                <a:solidFill>
                  <a:srgbClr val="000000"/>
                </a:solidFill>
                <a:ea typeface="Calibri"/>
                <a:cs typeface="Calibri"/>
                <a:sym typeface="Calibri"/>
              </a:rPr>
              <a:t>Transfuse platelets </a:t>
            </a:r>
            <a:endParaRPr lang="en-US" sz="1100" dirty="0">
              <a:solidFill>
                <a:prstClr val="black"/>
              </a:solidFill>
              <a:ea typeface="Calibri"/>
              <a:cs typeface="Calibri"/>
              <a:sym typeface="Calibri"/>
            </a:endParaRPr>
          </a:p>
          <a:p>
            <a:pPr marL="171450" indent="-171450">
              <a:buSzPct val="25000"/>
              <a:buFont typeface="Arial" panose="020B0604020202020204" pitchFamily="34" charset="0"/>
              <a:buChar char="•"/>
            </a:pPr>
            <a:r>
              <a:rPr lang="en-US" sz="1100" dirty="0">
                <a:solidFill>
                  <a:prstClr val="black"/>
                </a:solidFill>
                <a:ea typeface="Calibri"/>
                <a:cs typeface="Calibri"/>
                <a:sym typeface="Calibri"/>
              </a:rPr>
              <a:t>Q1h </a:t>
            </a:r>
            <a:r>
              <a:rPr lang="en-US" sz="1100" dirty="0" err="1">
                <a:solidFill>
                  <a:prstClr val="black"/>
                </a:solidFill>
                <a:ea typeface="Calibri"/>
                <a:cs typeface="Calibri"/>
                <a:sym typeface="Calibri"/>
              </a:rPr>
              <a:t>neurochecks</a:t>
            </a:r>
            <a:r>
              <a:rPr lang="en-US" sz="1100" dirty="0">
                <a:solidFill>
                  <a:prstClr val="black"/>
                </a:solidFill>
                <a:ea typeface="Calibri"/>
                <a:cs typeface="Calibri"/>
                <a:sym typeface="Calibri"/>
              </a:rPr>
              <a:t> (with </a:t>
            </a:r>
            <a:r>
              <a:rPr lang="en-US" sz="1100" dirty="0" err="1">
                <a:solidFill>
                  <a:prstClr val="black"/>
                </a:solidFill>
                <a:ea typeface="Calibri"/>
                <a:cs typeface="Calibri"/>
                <a:sym typeface="Calibri"/>
              </a:rPr>
              <a:t>pupillometer</a:t>
            </a:r>
            <a:r>
              <a:rPr lang="en-US" sz="1100" dirty="0">
                <a:solidFill>
                  <a:prstClr val="black"/>
                </a:solidFill>
                <a:ea typeface="Calibri"/>
                <a:cs typeface="Calibri"/>
                <a:sym typeface="Calibri"/>
              </a:rPr>
              <a:t>) x 24 </a:t>
            </a:r>
            <a:r>
              <a:rPr lang="en-US" sz="1100" dirty="0" err="1">
                <a:solidFill>
                  <a:prstClr val="black"/>
                </a:solidFill>
                <a:ea typeface="Calibri"/>
                <a:cs typeface="Calibri"/>
                <a:sym typeface="Calibri"/>
              </a:rPr>
              <a:t>hrs</a:t>
            </a:r>
            <a:endParaRPr lang="en-US" sz="1100" dirty="0">
              <a:solidFill>
                <a:prstClr val="black"/>
              </a:solidFill>
              <a:ea typeface="Calibri"/>
              <a:cs typeface="Calibri"/>
              <a:sym typeface="Calibri"/>
            </a:endParaRPr>
          </a:p>
          <a:p>
            <a:pPr marL="171450" indent="-171450">
              <a:buSzPct val="25000"/>
              <a:buFont typeface="Arial" panose="020B0604020202020204" pitchFamily="34" charset="0"/>
              <a:buChar char="•"/>
            </a:pPr>
            <a:r>
              <a:rPr lang="en-US" sz="1100" dirty="0">
                <a:solidFill>
                  <a:prstClr val="black"/>
                </a:solidFill>
                <a:ea typeface="Calibri"/>
                <a:cs typeface="Calibri"/>
                <a:sym typeface="Calibri"/>
              </a:rPr>
              <a:t>Repeat NCT @ 4-6 </a:t>
            </a:r>
            <a:r>
              <a:rPr lang="en-US" sz="1100" dirty="0" err="1">
                <a:solidFill>
                  <a:prstClr val="black"/>
                </a:solidFill>
                <a:ea typeface="Calibri"/>
                <a:cs typeface="Calibri"/>
                <a:sym typeface="Calibri"/>
              </a:rPr>
              <a:t>hrs</a:t>
            </a:r>
            <a:endParaRPr lang="en-US" sz="1100" dirty="0">
              <a:solidFill>
                <a:prstClr val="black"/>
              </a:solidFill>
              <a:ea typeface="Calibri"/>
              <a:cs typeface="Calibri"/>
              <a:sym typeface="Calibri"/>
            </a:endParaRPr>
          </a:p>
          <a:p>
            <a:pPr marL="171450" indent="-171450">
              <a:buSzPct val="25000"/>
              <a:buFont typeface="Arial" panose="020B0604020202020204" pitchFamily="34" charset="0"/>
              <a:buChar char="•"/>
            </a:pPr>
            <a:r>
              <a:rPr lang="en-US" sz="1100" i="1" dirty="0">
                <a:solidFill>
                  <a:srgbClr val="000000"/>
                </a:solidFill>
                <a:ea typeface="Calibri"/>
                <a:cs typeface="Calibri"/>
                <a:sym typeface="Calibri"/>
              </a:rPr>
              <a:t>Avoid factor </a:t>
            </a:r>
            <a:r>
              <a:rPr lang="en-US" sz="1100" i="1" dirty="0" err="1">
                <a:solidFill>
                  <a:srgbClr val="000000"/>
                </a:solidFill>
                <a:ea typeface="Calibri"/>
                <a:cs typeface="Calibri"/>
                <a:sym typeface="Calibri"/>
              </a:rPr>
              <a:t>VIIa</a:t>
            </a:r>
            <a:r>
              <a:rPr lang="en-US" sz="1100" i="1" dirty="0">
                <a:solidFill>
                  <a:srgbClr val="000000"/>
                </a:solidFill>
                <a:ea typeface="Calibri"/>
                <a:cs typeface="Calibri"/>
                <a:sym typeface="Calibri"/>
              </a:rPr>
              <a:t> (increased risk of thrombosis)</a:t>
            </a:r>
          </a:p>
        </p:txBody>
      </p:sp>
      <p:sp>
        <p:nvSpPr>
          <p:cNvPr id="47" name="Rectangle 46"/>
          <p:cNvSpPr/>
          <p:nvPr/>
        </p:nvSpPr>
        <p:spPr>
          <a:xfrm>
            <a:off x="2543084" y="4564384"/>
            <a:ext cx="1626433" cy="861774"/>
          </a:xfrm>
          <a:prstGeom prst="rect">
            <a:avLst/>
          </a:prstGeom>
          <a:ln w="12700">
            <a:solidFill>
              <a:srgbClr val="15B0EF"/>
            </a:solidFill>
          </a:ln>
        </p:spPr>
        <p:txBody>
          <a:bodyPr wrap="square">
            <a:spAutoFit/>
          </a:bodyPr>
          <a:lstStyle/>
          <a:p>
            <a:pPr algn="ctr">
              <a:buSzPct val="25000"/>
            </a:pPr>
            <a:r>
              <a:rPr lang="en-US" sz="1000" b="1" u="sng" dirty="0">
                <a:solidFill>
                  <a:srgbClr val="000000"/>
                </a:solidFill>
                <a:ea typeface="Calibri"/>
                <a:cs typeface="Calibri"/>
                <a:sym typeface="Calibri"/>
              </a:rPr>
              <a:t>NO, and meets 1 of following:</a:t>
            </a:r>
            <a:endParaRPr lang="en-US" sz="1000" b="1" dirty="0">
              <a:solidFill>
                <a:srgbClr val="000000"/>
              </a:solidFill>
              <a:ea typeface="Calibri"/>
              <a:cs typeface="Calibri"/>
              <a:sym typeface="Calibri"/>
            </a:endParaRPr>
          </a:p>
          <a:p>
            <a:pPr marL="171450" indent="-171450">
              <a:buSzPct val="25000"/>
              <a:buFont typeface="Arial"/>
              <a:buChar char="•"/>
            </a:pPr>
            <a:r>
              <a:rPr lang="en-US" sz="1000" dirty="0">
                <a:solidFill>
                  <a:srgbClr val="000000"/>
                </a:solidFill>
                <a:ea typeface="Calibri"/>
                <a:cs typeface="Calibri"/>
                <a:sym typeface="Calibri"/>
              </a:rPr>
              <a:t>Moderate-sized bleed</a:t>
            </a:r>
            <a:r>
              <a:rPr lang="en-US" sz="1000" baseline="30000" dirty="0">
                <a:solidFill>
                  <a:srgbClr val="000000"/>
                </a:solidFill>
                <a:ea typeface="Calibri"/>
                <a:cs typeface="Calibri"/>
                <a:sym typeface="Calibri"/>
              </a:rPr>
              <a:t>1</a:t>
            </a:r>
          </a:p>
          <a:p>
            <a:pPr marL="171450" indent="-171450">
              <a:buSzPct val="25000"/>
              <a:buFont typeface="Arial"/>
              <a:buChar char="•"/>
            </a:pPr>
            <a:r>
              <a:rPr lang="en-US" sz="1000" dirty="0">
                <a:solidFill>
                  <a:prstClr val="black"/>
                </a:solidFill>
                <a:ea typeface="Calibri"/>
                <a:cs typeface="Calibri"/>
                <a:sym typeface="Calibri"/>
              </a:rPr>
              <a:t>Minor focal neurologic deficit</a:t>
            </a:r>
            <a:r>
              <a:rPr lang="en-US" sz="1000" baseline="30000" dirty="0">
                <a:solidFill>
                  <a:prstClr val="black"/>
                </a:solidFill>
                <a:ea typeface="Calibri"/>
                <a:cs typeface="Calibri"/>
                <a:sym typeface="Calibri"/>
              </a:rPr>
              <a:t>2</a:t>
            </a:r>
          </a:p>
        </p:txBody>
      </p:sp>
      <p:sp>
        <p:nvSpPr>
          <p:cNvPr id="48" name="Shape 177"/>
          <p:cNvSpPr txBox="1"/>
          <p:nvPr/>
        </p:nvSpPr>
        <p:spPr>
          <a:xfrm>
            <a:off x="4504717" y="865485"/>
            <a:ext cx="3485728" cy="626983"/>
          </a:xfrm>
          <a:prstGeom prst="rect">
            <a:avLst/>
          </a:prstGeom>
          <a:noFill/>
          <a:ln w="19050" cap="flat" cmpd="sng">
            <a:solidFill>
              <a:srgbClr val="00B050"/>
            </a:solidFill>
            <a:prstDash val="solid"/>
            <a:round/>
            <a:headEnd type="none" w="med" len="med"/>
            <a:tailEnd type="none" w="med" len="med"/>
          </a:ln>
        </p:spPr>
        <p:txBody>
          <a:bodyPr lIns="91425" tIns="45700" rIns="91425" bIns="45700" anchor="t" anchorCtr="0">
            <a:noAutofit/>
          </a:bodyPr>
          <a:lstStyle/>
          <a:p>
            <a:pPr marL="171450" indent="-171450">
              <a:buSzPct val="25000"/>
              <a:buFont typeface="Arial" panose="020B0604020202020204" pitchFamily="34" charset="0"/>
              <a:buChar char="•"/>
            </a:pPr>
            <a:r>
              <a:rPr lang="en-US" sz="1100" dirty="0">
                <a:solidFill>
                  <a:srgbClr val="000000"/>
                </a:solidFill>
                <a:ea typeface="Calibri"/>
                <a:cs typeface="Calibri"/>
                <a:sym typeface="Calibri"/>
              </a:rPr>
              <a:t>Continue to hold antithrombotic therapy</a:t>
            </a:r>
            <a:r>
              <a:rPr lang="en-US" sz="1100" baseline="30000" dirty="0">
                <a:solidFill>
                  <a:srgbClr val="000000"/>
                </a:solidFill>
                <a:ea typeface="Calibri"/>
                <a:cs typeface="Calibri"/>
                <a:sym typeface="Calibri"/>
              </a:rPr>
              <a:t>3</a:t>
            </a:r>
          </a:p>
          <a:p>
            <a:pPr marL="171450" indent="-171450">
              <a:buSzPct val="25000"/>
              <a:buFont typeface="Arial" panose="020B0604020202020204" pitchFamily="34" charset="0"/>
              <a:buChar char="•"/>
            </a:pPr>
            <a:r>
              <a:rPr lang="en-US" sz="1100" dirty="0">
                <a:solidFill>
                  <a:prstClr val="black"/>
                </a:solidFill>
                <a:ea typeface="Calibri"/>
                <a:cs typeface="Calibri"/>
                <a:sym typeface="Calibri"/>
              </a:rPr>
              <a:t>Q1hr </a:t>
            </a:r>
            <a:r>
              <a:rPr lang="en-US" sz="1100" dirty="0" err="1">
                <a:solidFill>
                  <a:prstClr val="black"/>
                </a:solidFill>
                <a:ea typeface="Calibri"/>
                <a:cs typeface="Calibri"/>
                <a:sym typeface="Calibri"/>
              </a:rPr>
              <a:t>neurochecks</a:t>
            </a:r>
            <a:r>
              <a:rPr lang="en-US" sz="1100" dirty="0">
                <a:solidFill>
                  <a:prstClr val="black"/>
                </a:solidFill>
                <a:ea typeface="Calibri"/>
                <a:cs typeface="Calibri"/>
                <a:sym typeface="Calibri"/>
              </a:rPr>
              <a:t> (with </a:t>
            </a:r>
            <a:r>
              <a:rPr lang="en-US" sz="1100" dirty="0" err="1">
                <a:solidFill>
                  <a:prstClr val="black"/>
                </a:solidFill>
                <a:ea typeface="Calibri"/>
                <a:cs typeface="Calibri"/>
                <a:sym typeface="Calibri"/>
              </a:rPr>
              <a:t>pupillometer</a:t>
            </a:r>
            <a:r>
              <a:rPr lang="en-US" sz="1100" dirty="0">
                <a:solidFill>
                  <a:prstClr val="black"/>
                </a:solidFill>
                <a:ea typeface="Calibri"/>
                <a:cs typeface="Calibri"/>
                <a:sym typeface="Calibri"/>
              </a:rPr>
              <a:t>) x 24 </a:t>
            </a:r>
            <a:r>
              <a:rPr lang="en-US" sz="1100" dirty="0" err="1">
                <a:solidFill>
                  <a:prstClr val="black"/>
                </a:solidFill>
                <a:ea typeface="Calibri"/>
                <a:cs typeface="Calibri"/>
                <a:sym typeface="Calibri"/>
              </a:rPr>
              <a:t>hrs</a:t>
            </a:r>
            <a:endParaRPr lang="en-US" sz="1100" dirty="0">
              <a:solidFill>
                <a:prstClr val="black"/>
              </a:solidFill>
              <a:ea typeface="Calibri"/>
              <a:cs typeface="Calibri"/>
              <a:sym typeface="Calibri"/>
            </a:endParaRPr>
          </a:p>
          <a:p>
            <a:pPr marL="171450" indent="-171450">
              <a:buSzPct val="25000"/>
              <a:buFont typeface="Arial" panose="020B0604020202020204" pitchFamily="34" charset="0"/>
              <a:buChar char="•"/>
            </a:pPr>
            <a:r>
              <a:rPr lang="en-US" sz="1100" dirty="0">
                <a:solidFill>
                  <a:prstClr val="black"/>
                </a:solidFill>
                <a:ea typeface="Calibri"/>
                <a:cs typeface="Calibri"/>
                <a:sym typeface="Calibri"/>
              </a:rPr>
              <a:t>Repeat NCT @ 4-6 </a:t>
            </a:r>
            <a:r>
              <a:rPr lang="en-US" sz="1100" dirty="0" err="1">
                <a:solidFill>
                  <a:prstClr val="black"/>
                </a:solidFill>
                <a:ea typeface="Calibri"/>
                <a:cs typeface="Calibri"/>
                <a:sym typeface="Calibri"/>
              </a:rPr>
              <a:t>hrs</a:t>
            </a:r>
            <a:endParaRPr lang="en-US" sz="1100" dirty="0">
              <a:solidFill>
                <a:prstClr val="black"/>
              </a:solidFill>
              <a:ea typeface="Calibri"/>
              <a:cs typeface="Calibri"/>
              <a:sym typeface="Calibri"/>
            </a:endParaRPr>
          </a:p>
        </p:txBody>
      </p:sp>
      <p:sp>
        <p:nvSpPr>
          <p:cNvPr id="49" name="Rectangle 48"/>
          <p:cNvSpPr/>
          <p:nvPr/>
        </p:nvSpPr>
        <p:spPr>
          <a:xfrm>
            <a:off x="1897478" y="1700998"/>
            <a:ext cx="1972443" cy="2631490"/>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ctr">
              <a:buSzPct val="25000"/>
            </a:pPr>
            <a:r>
              <a:rPr lang="en-US" sz="1100" b="1" u="sng" dirty="0">
                <a:solidFill>
                  <a:prstClr val="black"/>
                </a:solidFill>
                <a:ea typeface="Calibri"/>
                <a:cs typeface="Calibri"/>
                <a:sym typeface="Calibri"/>
              </a:rPr>
              <a:t>Meets 1 of following:</a:t>
            </a:r>
          </a:p>
          <a:p>
            <a:pPr marL="171450" indent="-171450">
              <a:buSzPct val="25000"/>
              <a:buFont typeface="Arial"/>
              <a:buChar char="•"/>
            </a:pPr>
            <a:r>
              <a:rPr lang="en-US" sz="1100" dirty="0">
                <a:solidFill>
                  <a:prstClr val="black"/>
                </a:solidFill>
                <a:ea typeface="Calibri"/>
                <a:cs typeface="Calibri"/>
                <a:sym typeface="Calibri"/>
              </a:rPr>
              <a:t>Urgent neurosurgical intervention planned</a:t>
            </a:r>
          </a:p>
          <a:p>
            <a:pPr marL="171450" indent="-171450">
              <a:buSzPct val="25000"/>
              <a:buFont typeface="Arial"/>
              <a:buChar char="•"/>
            </a:pPr>
            <a:r>
              <a:rPr lang="en-US" sz="1100" dirty="0">
                <a:solidFill>
                  <a:prstClr val="black"/>
                </a:solidFill>
                <a:ea typeface="Calibri"/>
                <a:cs typeface="Calibri"/>
                <a:sym typeface="Calibri"/>
              </a:rPr>
              <a:t>Mass effect with &gt;5mm midline shift </a:t>
            </a:r>
          </a:p>
          <a:p>
            <a:pPr marL="171450" indent="-171450">
              <a:buSzPct val="25000"/>
              <a:buFont typeface="Arial"/>
              <a:buChar char="•"/>
            </a:pPr>
            <a:r>
              <a:rPr lang="en-US" sz="1100" dirty="0" err="1">
                <a:solidFill>
                  <a:prstClr val="black"/>
                </a:solidFill>
                <a:ea typeface="Calibri"/>
                <a:cs typeface="Calibri"/>
                <a:sym typeface="Calibri"/>
              </a:rPr>
              <a:t>Infratentorial</a:t>
            </a:r>
            <a:r>
              <a:rPr lang="en-US" sz="1100" dirty="0">
                <a:solidFill>
                  <a:prstClr val="black"/>
                </a:solidFill>
                <a:ea typeface="Calibri"/>
                <a:cs typeface="Calibri"/>
                <a:sym typeface="Calibri"/>
              </a:rPr>
              <a:t> location (posterior fossa)</a:t>
            </a:r>
          </a:p>
          <a:p>
            <a:pPr marL="171450" indent="-171450">
              <a:buSzPct val="25000"/>
              <a:buFont typeface="Arial"/>
              <a:buChar char="•"/>
            </a:pPr>
            <a:r>
              <a:rPr lang="en-US" sz="1100" dirty="0">
                <a:solidFill>
                  <a:prstClr val="black"/>
                </a:solidFill>
                <a:ea typeface="Calibri"/>
                <a:cs typeface="Calibri"/>
                <a:sym typeface="Calibri"/>
              </a:rPr>
              <a:t>Significant hydrocephalus</a:t>
            </a:r>
          </a:p>
          <a:p>
            <a:pPr marL="171450" indent="-171450">
              <a:buSzPct val="25000"/>
              <a:buFont typeface="Arial"/>
              <a:buChar char="•"/>
            </a:pPr>
            <a:r>
              <a:rPr lang="en-US" sz="1100" dirty="0">
                <a:solidFill>
                  <a:prstClr val="black"/>
                </a:solidFill>
                <a:ea typeface="Calibri"/>
                <a:cs typeface="Calibri"/>
                <a:sym typeface="Calibri"/>
              </a:rPr>
              <a:t>Clinical signs of herniation</a:t>
            </a:r>
          </a:p>
          <a:p>
            <a:pPr marL="171450" indent="-171450">
              <a:buSzPct val="25000"/>
              <a:buFont typeface="Arial"/>
              <a:buChar char="•"/>
            </a:pPr>
            <a:r>
              <a:rPr lang="en-US" sz="1100" dirty="0">
                <a:solidFill>
                  <a:prstClr val="black"/>
                </a:solidFill>
                <a:ea typeface="Calibri"/>
                <a:cs typeface="Calibri"/>
                <a:sym typeface="Calibri"/>
              </a:rPr>
              <a:t>Major neurologic deficit</a:t>
            </a:r>
            <a:r>
              <a:rPr lang="en-US" sz="1100" baseline="30000" dirty="0">
                <a:solidFill>
                  <a:prstClr val="black"/>
                </a:solidFill>
                <a:ea typeface="Calibri"/>
                <a:cs typeface="Calibri"/>
                <a:sym typeface="Calibri"/>
              </a:rPr>
              <a:t>2</a:t>
            </a:r>
            <a:r>
              <a:rPr lang="en-US" sz="1100" dirty="0">
                <a:solidFill>
                  <a:prstClr val="black"/>
                </a:solidFill>
                <a:ea typeface="Calibri"/>
                <a:cs typeface="Calibri"/>
                <a:sym typeface="Calibri"/>
              </a:rPr>
              <a:t> Neuroimaging signs of active bleeding (CT black hole sign, CTA spot sign, fluid-fluid level)</a:t>
            </a:r>
          </a:p>
        </p:txBody>
      </p:sp>
      <p:cxnSp>
        <p:nvCxnSpPr>
          <p:cNvPr id="50" name="Shape 180"/>
          <p:cNvCxnSpPr/>
          <p:nvPr/>
        </p:nvCxnSpPr>
        <p:spPr>
          <a:xfrm>
            <a:off x="1615491" y="2780570"/>
            <a:ext cx="281563" cy="1"/>
          </a:xfrm>
          <a:prstGeom prst="straightConnector1">
            <a:avLst/>
          </a:prstGeom>
          <a:noFill/>
          <a:ln w="9525" cap="flat" cmpd="sng">
            <a:solidFill>
              <a:schemeClr val="dk1"/>
            </a:solidFill>
            <a:prstDash val="solid"/>
            <a:miter/>
            <a:headEnd type="none" w="med" len="med"/>
            <a:tailEnd type="triangle" w="lg" len="lg"/>
          </a:ln>
        </p:spPr>
      </p:cxnSp>
      <p:cxnSp>
        <p:nvCxnSpPr>
          <p:cNvPr id="51" name="Shape 180"/>
          <p:cNvCxnSpPr/>
          <p:nvPr/>
        </p:nvCxnSpPr>
        <p:spPr>
          <a:xfrm flipH="1">
            <a:off x="6473780" y="1498783"/>
            <a:ext cx="9943" cy="502564"/>
          </a:xfrm>
          <a:prstGeom prst="straightConnector1">
            <a:avLst/>
          </a:prstGeom>
          <a:noFill/>
          <a:ln w="9525" cap="flat" cmpd="sng">
            <a:solidFill>
              <a:srgbClr val="FF0000"/>
            </a:solidFill>
            <a:prstDash val="solid"/>
            <a:miter/>
            <a:headEnd type="none" w="med" len="med"/>
            <a:tailEnd type="triangle" w="lg" len="lg"/>
          </a:ln>
        </p:spPr>
      </p:cxnSp>
      <p:sp>
        <p:nvSpPr>
          <p:cNvPr id="52" name="Rectangle 51"/>
          <p:cNvSpPr/>
          <p:nvPr/>
        </p:nvSpPr>
        <p:spPr>
          <a:xfrm>
            <a:off x="4939641" y="1630715"/>
            <a:ext cx="1282070" cy="215915"/>
          </a:xfrm>
          <a:prstGeom prst="rect">
            <a:avLst/>
          </a:prstGeom>
          <a:ln w="12700">
            <a:solidFill>
              <a:srgbClr val="FF0000"/>
            </a:solidFill>
          </a:ln>
        </p:spPr>
        <p:txBody>
          <a:bodyPr wrap="square">
            <a:spAutoFit/>
          </a:bodyPr>
          <a:lstStyle/>
          <a:p>
            <a:pPr>
              <a:buSzPct val="25000"/>
            </a:pPr>
            <a:r>
              <a:rPr lang="en-US" sz="1000" b="1" dirty="0">
                <a:solidFill>
                  <a:prstClr val="black"/>
                </a:solidFill>
                <a:ea typeface="Calibri"/>
                <a:cs typeface="Calibri"/>
                <a:sym typeface="Calibri"/>
              </a:rPr>
              <a:t>Bleed expansion</a:t>
            </a:r>
          </a:p>
        </p:txBody>
      </p:sp>
      <p:sp>
        <p:nvSpPr>
          <p:cNvPr id="53" name="Rectangle 52"/>
          <p:cNvSpPr/>
          <p:nvPr/>
        </p:nvSpPr>
        <p:spPr>
          <a:xfrm>
            <a:off x="3927159" y="2573229"/>
            <a:ext cx="457315" cy="215915"/>
          </a:xfrm>
          <a:prstGeom prst="rect">
            <a:avLst/>
          </a:prstGeom>
          <a:ln w="12700">
            <a:solidFill>
              <a:srgbClr val="FF0000"/>
            </a:solidFill>
          </a:ln>
        </p:spPr>
        <p:txBody>
          <a:bodyPr wrap="square">
            <a:spAutoFit/>
          </a:bodyPr>
          <a:lstStyle/>
          <a:p>
            <a:pPr algn="ctr">
              <a:buSzPct val="25000"/>
            </a:pPr>
            <a:r>
              <a:rPr lang="en-US" sz="1000" b="1" dirty="0">
                <a:solidFill>
                  <a:prstClr val="black"/>
                </a:solidFill>
                <a:ea typeface="Calibri"/>
                <a:cs typeface="Calibri"/>
                <a:sym typeface="Calibri"/>
              </a:rPr>
              <a:t>YES</a:t>
            </a:r>
          </a:p>
        </p:txBody>
      </p:sp>
      <p:cxnSp>
        <p:nvCxnSpPr>
          <p:cNvPr id="54" name="Shape 180"/>
          <p:cNvCxnSpPr>
            <a:cxnSpLocks/>
          </p:cNvCxnSpPr>
          <p:nvPr/>
        </p:nvCxnSpPr>
        <p:spPr>
          <a:xfrm flipV="1">
            <a:off x="7990444" y="1341761"/>
            <a:ext cx="822998" cy="8736"/>
          </a:xfrm>
          <a:prstGeom prst="straightConnector1">
            <a:avLst/>
          </a:prstGeom>
          <a:noFill/>
          <a:ln w="9525" cap="flat" cmpd="sng">
            <a:solidFill>
              <a:srgbClr val="00B050"/>
            </a:solidFill>
            <a:prstDash val="solid"/>
            <a:miter/>
            <a:headEnd type="none" w="med" len="med"/>
            <a:tailEnd type="triangle" w="lg" len="lg"/>
          </a:ln>
        </p:spPr>
      </p:cxnSp>
      <p:sp>
        <p:nvSpPr>
          <p:cNvPr id="55" name="Rectangle 54"/>
          <p:cNvSpPr/>
          <p:nvPr/>
        </p:nvSpPr>
        <p:spPr>
          <a:xfrm>
            <a:off x="8045880" y="865485"/>
            <a:ext cx="649239" cy="400110"/>
          </a:xfrm>
          <a:prstGeom prst="rect">
            <a:avLst/>
          </a:prstGeom>
          <a:ln w="12700">
            <a:solidFill>
              <a:srgbClr val="00B050"/>
            </a:solidFill>
          </a:ln>
        </p:spPr>
        <p:txBody>
          <a:bodyPr wrap="square">
            <a:spAutoFit/>
          </a:bodyPr>
          <a:lstStyle/>
          <a:p>
            <a:pPr algn="ctr">
              <a:buSzPct val="25000"/>
            </a:pPr>
            <a:r>
              <a:rPr lang="en-US" sz="1000" b="1" dirty="0">
                <a:solidFill>
                  <a:prstClr val="black"/>
                </a:solidFill>
                <a:ea typeface="Calibri"/>
                <a:cs typeface="Calibri"/>
                <a:sym typeface="Calibri"/>
              </a:rPr>
              <a:t>NCT stable</a:t>
            </a:r>
          </a:p>
        </p:txBody>
      </p:sp>
      <p:sp>
        <p:nvSpPr>
          <p:cNvPr id="58" name="Rectangle 57"/>
          <p:cNvSpPr/>
          <p:nvPr/>
        </p:nvSpPr>
        <p:spPr>
          <a:xfrm>
            <a:off x="8049789" y="4337113"/>
            <a:ext cx="704308" cy="400110"/>
          </a:xfrm>
          <a:prstGeom prst="rect">
            <a:avLst/>
          </a:prstGeom>
          <a:ln w="12700">
            <a:solidFill>
              <a:srgbClr val="00B0F0"/>
            </a:solidFill>
          </a:ln>
        </p:spPr>
        <p:txBody>
          <a:bodyPr wrap="square">
            <a:spAutoFit/>
          </a:bodyPr>
          <a:lstStyle/>
          <a:p>
            <a:pPr algn="ctr">
              <a:buSzPct val="25000"/>
            </a:pPr>
            <a:r>
              <a:rPr lang="en-US" sz="1000" b="1" dirty="0">
                <a:solidFill>
                  <a:prstClr val="black"/>
                </a:solidFill>
                <a:ea typeface="Calibri"/>
                <a:cs typeface="Calibri"/>
                <a:sym typeface="Calibri"/>
              </a:rPr>
              <a:t>NCT stable</a:t>
            </a:r>
          </a:p>
        </p:txBody>
      </p:sp>
      <p:sp>
        <p:nvSpPr>
          <p:cNvPr id="59" name="Shape 179"/>
          <p:cNvSpPr txBox="1"/>
          <p:nvPr/>
        </p:nvSpPr>
        <p:spPr>
          <a:xfrm>
            <a:off x="8813442" y="865485"/>
            <a:ext cx="3163909" cy="719551"/>
          </a:xfrm>
          <a:prstGeom prst="rect">
            <a:avLst/>
          </a:prstGeom>
          <a:noFill/>
          <a:ln w="19050" cap="flat" cmpd="sng">
            <a:solidFill>
              <a:srgbClr val="00B050"/>
            </a:solidFill>
            <a:prstDash val="solid"/>
            <a:round/>
            <a:headEnd type="none" w="med" len="med"/>
            <a:tailEnd type="none" w="med" len="med"/>
          </a:ln>
        </p:spPr>
        <p:txBody>
          <a:bodyPr lIns="91425" tIns="45700" rIns="91425" bIns="45700" anchor="t" anchorCtr="0">
            <a:noAutofit/>
          </a:bodyPr>
          <a:lstStyle/>
          <a:p>
            <a:pPr marL="171450" indent="-171450">
              <a:buSzPct val="25000"/>
              <a:buFont typeface="Arial"/>
              <a:buChar char="•"/>
            </a:pPr>
            <a:r>
              <a:rPr lang="en-US" sz="1100" dirty="0">
                <a:solidFill>
                  <a:srgbClr val="000000"/>
                </a:solidFill>
                <a:ea typeface="Calibri"/>
                <a:cs typeface="Calibri"/>
                <a:sym typeface="Calibri"/>
              </a:rPr>
              <a:t>Resume antithrombotic therapy at prior dose</a:t>
            </a:r>
          </a:p>
          <a:p>
            <a:pPr marL="171450" indent="-171450">
              <a:buSzPct val="25000"/>
              <a:buFont typeface="Arial"/>
              <a:buChar char="•"/>
            </a:pPr>
            <a:r>
              <a:rPr lang="en-US" sz="1100" dirty="0">
                <a:solidFill>
                  <a:srgbClr val="000000"/>
                </a:solidFill>
                <a:ea typeface="Calibri"/>
                <a:cs typeface="Calibri"/>
                <a:sym typeface="Calibri"/>
              </a:rPr>
              <a:t>Remain active on transplant list</a:t>
            </a:r>
          </a:p>
        </p:txBody>
      </p:sp>
      <p:sp>
        <p:nvSpPr>
          <p:cNvPr id="61" name="Shape 179"/>
          <p:cNvSpPr txBox="1"/>
          <p:nvPr/>
        </p:nvSpPr>
        <p:spPr>
          <a:xfrm>
            <a:off x="8813442" y="4135862"/>
            <a:ext cx="3156163" cy="1457861"/>
          </a:xfrm>
          <a:prstGeom prst="rect">
            <a:avLst/>
          </a:prstGeom>
          <a:noFill/>
          <a:ln w="19050" cap="flat" cmpd="sng">
            <a:solidFill>
              <a:srgbClr val="00B0F0"/>
            </a:solidFill>
            <a:prstDash val="solid"/>
            <a:round/>
            <a:headEnd type="none" w="med" len="med"/>
            <a:tailEnd type="none" w="med" len="med"/>
          </a:ln>
        </p:spPr>
        <p:txBody>
          <a:bodyPr lIns="91425" tIns="45700" rIns="91425" bIns="45700" anchor="t" anchorCtr="0">
            <a:noAutofit/>
          </a:bodyPr>
          <a:lstStyle/>
          <a:p>
            <a:pPr marL="171450" indent="-171450">
              <a:buSzPct val="25000"/>
              <a:buFont typeface="Arial"/>
              <a:buChar char="•"/>
            </a:pPr>
            <a:r>
              <a:rPr lang="en-US" sz="1100" dirty="0">
                <a:solidFill>
                  <a:prstClr val="black"/>
                </a:solidFill>
                <a:ea typeface="Calibri"/>
                <a:cs typeface="Calibri"/>
                <a:sym typeface="Calibri"/>
              </a:rPr>
              <a:t>Resume low dose antithrombotic therapy </a:t>
            </a:r>
            <a:br>
              <a:rPr lang="en-US" sz="1100" dirty="0">
                <a:solidFill>
                  <a:prstClr val="black"/>
                </a:solidFill>
                <a:ea typeface="Calibri"/>
                <a:cs typeface="Calibri"/>
                <a:sym typeface="Calibri"/>
              </a:rPr>
            </a:br>
            <a:r>
              <a:rPr lang="en-US" sz="1100" dirty="0">
                <a:solidFill>
                  <a:prstClr val="black"/>
                </a:solidFill>
                <a:ea typeface="Calibri"/>
                <a:cs typeface="Calibri"/>
                <a:sym typeface="Calibri"/>
              </a:rPr>
              <a:t>24-48 </a:t>
            </a:r>
            <a:r>
              <a:rPr lang="en-US" sz="1100" dirty="0" err="1">
                <a:solidFill>
                  <a:prstClr val="black"/>
                </a:solidFill>
                <a:ea typeface="Calibri"/>
                <a:cs typeface="Calibri"/>
                <a:sym typeface="Calibri"/>
              </a:rPr>
              <a:t>hrs</a:t>
            </a:r>
            <a:r>
              <a:rPr lang="en-US" sz="1100" dirty="0">
                <a:solidFill>
                  <a:prstClr val="black"/>
                </a:solidFill>
                <a:ea typeface="Calibri"/>
                <a:cs typeface="Calibri"/>
                <a:sym typeface="Calibri"/>
              </a:rPr>
              <a:t> from initial scan and titrate to goal over 1-2 weeks </a:t>
            </a:r>
          </a:p>
          <a:p>
            <a:pPr marL="171450" indent="-171450">
              <a:buSzPct val="25000"/>
              <a:buFont typeface="Arial"/>
              <a:buChar char="•"/>
            </a:pPr>
            <a:r>
              <a:rPr lang="en-US" sz="1100" dirty="0">
                <a:solidFill>
                  <a:prstClr val="black"/>
                </a:solidFill>
                <a:ea typeface="Calibri"/>
                <a:cs typeface="Calibri"/>
                <a:sym typeface="Calibri"/>
              </a:rPr>
              <a:t>If unable to obtain </a:t>
            </a:r>
            <a:r>
              <a:rPr lang="en-US" sz="1100" dirty="0" err="1">
                <a:solidFill>
                  <a:prstClr val="black"/>
                </a:solidFill>
                <a:ea typeface="Calibri"/>
                <a:cs typeface="Calibri"/>
                <a:sym typeface="Calibri"/>
              </a:rPr>
              <a:t>neuro</a:t>
            </a:r>
            <a:r>
              <a:rPr lang="en-US" sz="1100" dirty="0">
                <a:solidFill>
                  <a:prstClr val="black"/>
                </a:solidFill>
                <a:ea typeface="Calibri"/>
                <a:cs typeface="Calibri"/>
                <a:sym typeface="Calibri"/>
              </a:rPr>
              <a:t> exam, repeat NCT prior to resuming antithrombotic therapy</a:t>
            </a:r>
          </a:p>
          <a:p>
            <a:pPr marL="171450" indent="-171450">
              <a:buSzPct val="25000"/>
              <a:buFont typeface="Arial"/>
              <a:buChar char="•"/>
            </a:pPr>
            <a:r>
              <a:rPr lang="en-US" sz="1100" dirty="0">
                <a:solidFill>
                  <a:prstClr val="black"/>
                </a:solidFill>
                <a:ea typeface="Calibri"/>
                <a:cs typeface="Calibri"/>
                <a:sym typeface="Calibri"/>
              </a:rPr>
              <a:t>Repeat NCT once at full anticoagulation</a:t>
            </a:r>
          </a:p>
          <a:p>
            <a:pPr marL="171450" indent="-171450">
              <a:buSzPct val="25000"/>
              <a:buFont typeface="Arial"/>
              <a:buChar char="•"/>
            </a:pPr>
            <a:r>
              <a:rPr lang="en-US" sz="1100" dirty="0">
                <a:solidFill>
                  <a:prstClr val="black"/>
                </a:solidFill>
                <a:ea typeface="Calibri"/>
                <a:cs typeface="Calibri"/>
                <a:sym typeface="Calibri"/>
              </a:rPr>
              <a:t>Inactivate on transplant list until repeat </a:t>
            </a:r>
            <a:br>
              <a:rPr lang="en-US" sz="1100" dirty="0">
                <a:solidFill>
                  <a:prstClr val="black"/>
                </a:solidFill>
                <a:ea typeface="Calibri"/>
                <a:cs typeface="Calibri"/>
                <a:sym typeface="Calibri"/>
              </a:rPr>
            </a:br>
            <a:r>
              <a:rPr lang="en-US" sz="1100" dirty="0">
                <a:solidFill>
                  <a:prstClr val="black"/>
                </a:solidFill>
                <a:ea typeface="Calibri"/>
                <a:cs typeface="Calibri"/>
                <a:sym typeface="Calibri"/>
              </a:rPr>
              <a:t>NCT at full anticoagulation</a:t>
            </a:r>
          </a:p>
          <a:p>
            <a:pPr>
              <a:buSzPct val="25000"/>
            </a:pPr>
            <a:endParaRPr lang="en-US" sz="1200" b="1" dirty="0">
              <a:solidFill>
                <a:srgbClr val="FF0000"/>
              </a:solidFill>
              <a:ea typeface="Calibri"/>
              <a:cs typeface="Calibri"/>
              <a:sym typeface="Calibri"/>
            </a:endParaRPr>
          </a:p>
        </p:txBody>
      </p:sp>
      <p:cxnSp>
        <p:nvCxnSpPr>
          <p:cNvPr id="62" name="Shape 180"/>
          <p:cNvCxnSpPr>
            <a:endCxn id="48" idx="1"/>
          </p:cNvCxnSpPr>
          <p:nvPr/>
        </p:nvCxnSpPr>
        <p:spPr>
          <a:xfrm flipV="1">
            <a:off x="3869921" y="1178977"/>
            <a:ext cx="634796" cy="519622"/>
          </a:xfrm>
          <a:prstGeom prst="straightConnector1">
            <a:avLst/>
          </a:prstGeom>
          <a:noFill/>
          <a:ln w="9525" cap="flat" cmpd="sng">
            <a:solidFill>
              <a:srgbClr val="00B050"/>
            </a:solidFill>
            <a:prstDash val="solid"/>
            <a:miter/>
            <a:headEnd type="none" w="med" len="med"/>
            <a:tailEnd type="triangle" w="lg" len="lg"/>
          </a:ln>
        </p:spPr>
      </p:cxnSp>
      <p:cxnSp>
        <p:nvCxnSpPr>
          <p:cNvPr id="64" name="Shape 180"/>
          <p:cNvCxnSpPr>
            <a:endCxn id="46" idx="1"/>
          </p:cNvCxnSpPr>
          <p:nvPr/>
        </p:nvCxnSpPr>
        <p:spPr>
          <a:xfrm>
            <a:off x="3869921" y="4318282"/>
            <a:ext cx="634795" cy="492205"/>
          </a:xfrm>
          <a:prstGeom prst="straightConnector1">
            <a:avLst/>
          </a:prstGeom>
          <a:noFill/>
          <a:ln w="9525" cap="flat" cmpd="sng">
            <a:solidFill>
              <a:srgbClr val="00B0F0"/>
            </a:solidFill>
            <a:prstDash val="solid"/>
            <a:miter/>
            <a:headEnd type="none" w="med" len="med"/>
            <a:tailEnd type="triangle" w="lg" len="lg"/>
          </a:ln>
        </p:spPr>
      </p:cxnSp>
      <p:sp>
        <p:nvSpPr>
          <p:cNvPr id="65" name="TextBox 64"/>
          <p:cNvSpPr txBox="1"/>
          <p:nvPr/>
        </p:nvSpPr>
        <p:spPr>
          <a:xfrm>
            <a:off x="348223" y="6221492"/>
            <a:ext cx="6297581" cy="230832"/>
          </a:xfrm>
          <a:prstGeom prst="rect">
            <a:avLst/>
          </a:prstGeom>
          <a:noFill/>
          <a:ln w="19050">
            <a:noFill/>
          </a:ln>
        </p:spPr>
        <p:txBody>
          <a:bodyPr wrap="square" rtlCol="0">
            <a:spAutoFit/>
          </a:bodyPr>
          <a:lstStyle/>
          <a:p>
            <a:r>
              <a:rPr lang="en-US" sz="900" dirty="0"/>
              <a:t>Refer to the Appendix for </a:t>
            </a:r>
            <a:r>
              <a:rPr lang="en-US" sz="900" dirty="0" err="1"/>
              <a:t>neuroprotective</a:t>
            </a:r>
            <a:r>
              <a:rPr lang="en-US" sz="900" dirty="0"/>
              <a:t> measures for increased ICP (**) and hemorrhagic stroke (***)</a:t>
            </a:r>
          </a:p>
        </p:txBody>
      </p:sp>
      <p:cxnSp>
        <p:nvCxnSpPr>
          <p:cNvPr id="4233" name="Shape 180"/>
          <p:cNvCxnSpPr/>
          <p:nvPr/>
        </p:nvCxnSpPr>
        <p:spPr>
          <a:xfrm>
            <a:off x="7990444" y="4864792"/>
            <a:ext cx="822998" cy="0"/>
          </a:xfrm>
          <a:prstGeom prst="straightConnector1">
            <a:avLst/>
          </a:prstGeom>
          <a:noFill/>
          <a:ln w="9525" cap="flat" cmpd="sng">
            <a:solidFill>
              <a:srgbClr val="00B0F0"/>
            </a:solidFill>
            <a:prstDash val="solid"/>
            <a:miter/>
            <a:headEnd type="none" w="med" len="med"/>
            <a:tailEnd type="triangle" w="lg" len="lg"/>
          </a:ln>
        </p:spPr>
      </p:cxnSp>
    </p:spTree>
    <p:extLst>
      <p:ext uri="{BB962C8B-B14F-4D97-AF65-F5344CB8AC3E}">
        <p14:creationId xmlns:p14="http://schemas.microsoft.com/office/powerpoint/2010/main" val="758555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cxnSp>
        <p:nvCxnSpPr>
          <p:cNvPr id="60" name="Shape 180"/>
          <p:cNvCxnSpPr/>
          <p:nvPr/>
        </p:nvCxnSpPr>
        <p:spPr>
          <a:xfrm>
            <a:off x="1790848" y="3240955"/>
            <a:ext cx="2455833" cy="21513"/>
          </a:xfrm>
          <a:prstGeom prst="straightConnector1">
            <a:avLst/>
          </a:prstGeom>
          <a:noFill/>
          <a:ln w="9525" cap="flat" cmpd="sng">
            <a:solidFill>
              <a:srgbClr val="FF0000"/>
            </a:solidFill>
            <a:prstDash val="solid"/>
            <a:miter/>
            <a:headEnd type="none" w="med" len="med"/>
            <a:tailEnd type="triangle" w="lg" len="lg"/>
          </a:ln>
        </p:spPr>
      </p:cxnSp>
      <p:pic>
        <p:nvPicPr>
          <p:cNvPr id="2050" name="Picture 3" descr="cid:image001.jpg@01CFD748.8BA09D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0101" y="226197"/>
            <a:ext cx="1949503" cy="50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18"/>
          </p:nvPr>
        </p:nvSpPr>
        <p:spPr/>
        <p:txBody>
          <a:bodyPr/>
          <a:lstStyle/>
          <a:p>
            <a:r>
              <a:rPr lang="en-US" dirty="0"/>
              <a:t>V. VAD Subdural Hemorrhage Management Pathway</a:t>
            </a:r>
          </a:p>
        </p:txBody>
      </p:sp>
      <p:sp>
        <p:nvSpPr>
          <p:cNvPr id="36" name="Shape 177"/>
          <p:cNvSpPr txBox="1"/>
          <p:nvPr/>
        </p:nvSpPr>
        <p:spPr>
          <a:xfrm>
            <a:off x="4246681" y="927651"/>
            <a:ext cx="2933758" cy="619742"/>
          </a:xfrm>
          <a:prstGeom prst="rect">
            <a:avLst/>
          </a:prstGeom>
          <a:noFill/>
          <a:ln w="19050" cap="flat" cmpd="sng">
            <a:solidFill>
              <a:srgbClr val="00B050"/>
            </a:solidFill>
            <a:prstDash val="solid"/>
            <a:round/>
            <a:headEnd type="none" w="med" len="med"/>
            <a:tailEnd type="none" w="med" len="med"/>
          </a:ln>
        </p:spPr>
        <p:txBody>
          <a:bodyPr lIns="91425" tIns="45700" rIns="91425" bIns="45700" anchor="t" anchorCtr="0">
            <a:noAutofit/>
          </a:bodyPr>
          <a:lstStyle/>
          <a:p>
            <a:pPr marL="171450" indent="-171450">
              <a:buSzPct val="25000"/>
              <a:buFont typeface="Arial" panose="020B0604020202020204" pitchFamily="34" charset="0"/>
              <a:buChar char="•"/>
            </a:pPr>
            <a:r>
              <a:rPr lang="en-US" sz="1100" dirty="0">
                <a:solidFill>
                  <a:prstClr val="black"/>
                </a:solidFill>
                <a:ea typeface="Calibri"/>
                <a:cs typeface="Calibri"/>
                <a:sym typeface="Calibri"/>
              </a:rPr>
              <a:t>Transfer to ICU (if on floor)</a:t>
            </a:r>
          </a:p>
          <a:p>
            <a:pPr marL="171450" indent="-171450">
              <a:buSzPct val="25000"/>
              <a:buFont typeface="Arial" panose="020B0604020202020204" pitchFamily="34" charset="0"/>
              <a:buChar char="•"/>
            </a:pPr>
            <a:r>
              <a:rPr lang="en-US" sz="1100" dirty="0">
                <a:solidFill>
                  <a:prstClr val="black"/>
                </a:solidFill>
                <a:ea typeface="Calibri"/>
                <a:cs typeface="Calibri"/>
                <a:sym typeface="Calibri"/>
              </a:rPr>
              <a:t>Continue to hold antithrombotic therapy</a:t>
            </a:r>
            <a:endParaRPr lang="en-US" sz="1100" baseline="30000" dirty="0">
              <a:solidFill>
                <a:prstClr val="black"/>
              </a:solidFill>
              <a:ea typeface="Calibri"/>
              <a:cs typeface="Calibri"/>
              <a:sym typeface="Calibri"/>
            </a:endParaRPr>
          </a:p>
          <a:p>
            <a:pPr marL="171450" indent="-171450">
              <a:buSzPct val="25000"/>
              <a:buFont typeface="Arial" panose="020B0604020202020204" pitchFamily="34" charset="0"/>
              <a:buChar char="•"/>
            </a:pPr>
            <a:r>
              <a:rPr lang="en-US" sz="1100" dirty="0">
                <a:solidFill>
                  <a:prstClr val="black"/>
                </a:solidFill>
                <a:ea typeface="Calibri"/>
                <a:cs typeface="Calibri"/>
                <a:sym typeface="Calibri"/>
              </a:rPr>
              <a:t>Repeat NCT @ 12-24 </a:t>
            </a:r>
            <a:r>
              <a:rPr lang="en-US" sz="1100" dirty="0" err="1">
                <a:solidFill>
                  <a:prstClr val="black"/>
                </a:solidFill>
                <a:ea typeface="Calibri"/>
                <a:cs typeface="Calibri"/>
                <a:sym typeface="Calibri"/>
              </a:rPr>
              <a:t>hrs</a:t>
            </a:r>
            <a:endParaRPr lang="en-US" sz="1100" dirty="0">
              <a:solidFill>
                <a:prstClr val="black"/>
              </a:solidFill>
              <a:ea typeface="Calibri"/>
              <a:cs typeface="Calibri"/>
              <a:sym typeface="Calibri"/>
            </a:endParaRPr>
          </a:p>
          <a:p>
            <a:pPr>
              <a:buSzPct val="25000"/>
            </a:pPr>
            <a:endParaRPr lang="en-US" sz="1200" dirty="0">
              <a:solidFill>
                <a:prstClr val="black"/>
              </a:solidFill>
              <a:ea typeface="Calibri"/>
              <a:cs typeface="Calibri"/>
              <a:sym typeface="Calibri"/>
            </a:endParaRPr>
          </a:p>
          <a:p>
            <a:pPr>
              <a:buSzPct val="25000"/>
            </a:pPr>
            <a:endParaRPr lang="en-US" sz="1200" dirty="0">
              <a:solidFill>
                <a:prstClr val="black"/>
              </a:solidFill>
              <a:ea typeface="Calibri"/>
              <a:cs typeface="Calibri"/>
              <a:sym typeface="Calibri"/>
            </a:endParaRPr>
          </a:p>
        </p:txBody>
      </p:sp>
      <p:sp>
        <p:nvSpPr>
          <p:cNvPr id="38" name="Shape 179"/>
          <p:cNvSpPr txBox="1"/>
          <p:nvPr/>
        </p:nvSpPr>
        <p:spPr>
          <a:xfrm>
            <a:off x="8311896" y="1004019"/>
            <a:ext cx="3750735" cy="356747"/>
          </a:xfrm>
          <a:prstGeom prst="rect">
            <a:avLst/>
          </a:prstGeom>
          <a:noFill/>
          <a:ln w="19050" cap="flat" cmpd="sng">
            <a:solidFill>
              <a:srgbClr val="00B050"/>
            </a:solidFill>
            <a:prstDash val="solid"/>
            <a:round/>
            <a:headEnd type="none" w="med" len="med"/>
            <a:tailEnd type="none" w="med" len="med"/>
          </a:ln>
        </p:spPr>
        <p:txBody>
          <a:bodyPr lIns="91425" tIns="45700" rIns="91425" bIns="45700" anchor="t" anchorCtr="0">
            <a:noAutofit/>
          </a:bodyPr>
          <a:lstStyle/>
          <a:p>
            <a:pPr marL="171450" indent="-171450">
              <a:buSzPct val="25000"/>
              <a:buFont typeface="Arial" panose="020B0604020202020204" pitchFamily="34" charset="0"/>
              <a:buChar char="•"/>
            </a:pPr>
            <a:r>
              <a:rPr lang="en-US" sz="1100" b="1" dirty="0">
                <a:solidFill>
                  <a:prstClr val="black"/>
                </a:solidFill>
                <a:ea typeface="Calibri"/>
                <a:cs typeface="Calibri"/>
                <a:sym typeface="Calibri"/>
              </a:rPr>
              <a:t>Restart antithrombotic therapy at prior dose</a:t>
            </a:r>
          </a:p>
        </p:txBody>
      </p:sp>
      <p:cxnSp>
        <p:nvCxnSpPr>
          <p:cNvPr id="39" name="Shape 180"/>
          <p:cNvCxnSpPr>
            <a:endCxn id="38" idx="1"/>
          </p:cNvCxnSpPr>
          <p:nvPr/>
        </p:nvCxnSpPr>
        <p:spPr>
          <a:xfrm flipV="1">
            <a:off x="7160491" y="1182393"/>
            <a:ext cx="1151405" cy="2957"/>
          </a:xfrm>
          <a:prstGeom prst="straightConnector1">
            <a:avLst/>
          </a:prstGeom>
          <a:noFill/>
          <a:ln w="9525" cap="flat" cmpd="sng">
            <a:solidFill>
              <a:srgbClr val="00B050"/>
            </a:solidFill>
            <a:prstDash val="solid"/>
            <a:miter/>
            <a:headEnd type="none" w="med" len="med"/>
            <a:tailEnd type="triangle" w="lg" len="lg"/>
          </a:ln>
        </p:spPr>
      </p:cxnSp>
      <p:sp>
        <p:nvSpPr>
          <p:cNvPr id="41" name="Shape 177"/>
          <p:cNvSpPr txBox="1"/>
          <p:nvPr/>
        </p:nvSpPr>
        <p:spPr>
          <a:xfrm>
            <a:off x="702198" y="2946857"/>
            <a:ext cx="1380945" cy="1179897"/>
          </a:xfrm>
          <a:prstGeom prst="rect">
            <a:avLst/>
          </a:prstGeom>
          <a:noFill/>
          <a:ln w="19050" cap="flat" cmpd="sng">
            <a:noFill/>
            <a:prstDash val="solid"/>
            <a:round/>
            <a:headEnd type="none" w="med" len="med"/>
            <a:tailEnd type="none" w="med" len="med"/>
          </a:ln>
        </p:spPr>
        <p:txBody>
          <a:bodyPr lIns="91425" tIns="45700" rIns="91425" bIns="45700" anchor="t" anchorCtr="0">
            <a:noAutofit/>
          </a:bodyPr>
          <a:lstStyle/>
          <a:p>
            <a:pPr>
              <a:buSzPct val="25000"/>
            </a:pPr>
            <a:r>
              <a:rPr lang="en-US" sz="1100" b="1" dirty="0">
                <a:solidFill>
                  <a:srgbClr val="FF0000"/>
                </a:solidFill>
                <a:ea typeface="Calibri"/>
                <a:cs typeface="Calibri"/>
                <a:sym typeface="Calibri"/>
              </a:rPr>
              <a:t>NCT:</a:t>
            </a:r>
          </a:p>
          <a:p>
            <a:pPr>
              <a:buSzPct val="25000"/>
            </a:pPr>
            <a:r>
              <a:rPr lang="en-US" sz="1100" b="1" dirty="0" err="1">
                <a:solidFill>
                  <a:srgbClr val="FF0000"/>
                </a:solidFill>
                <a:ea typeface="Calibri"/>
                <a:cs typeface="Calibri"/>
                <a:sym typeface="Calibri"/>
              </a:rPr>
              <a:t>pos</a:t>
            </a:r>
            <a:r>
              <a:rPr lang="en-US" sz="1100" b="1" dirty="0">
                <a:solidFill>
                  <a:srgbClr val="FF0000"/>
                </a:solidFill>
                <a:ea typeface="Calibri"/>
                <a:cs typeface="Calibri"/>
                <a:sym typeface="Calibri"/>
              </a:rPr>
              <a:t> subdural hemorrhage</a:t>
            </a:r>
          </a:p>
          <a:p>
            <a:pPr algn="ctr">
              <a:buSzPct val="25000"/>
            </a:pPr>
            <a:endParaRPr lang="en-US" sz="1100" b="1" dirty="0">
              <a:solidFill>
                <a:srgbClr val="FF0000"/>
              </a:solidFill>
              <a:ea typeface="Calibri"/>
              <a:cs typeface="Calibri"/>
              <a:sym typeface="Calibri"/>
            </a:endParaRPr>
          </a:p>
          <a:p>
            <a:pPr>
              <a:buSzPct val="25000"/>
            </a:pPr>
            <a:r>
              <a:rPr lang="en-US" sz="1100" b="1" dirty="0">
                <a:solidFill>
                  <a:prstClr val="black"/>
                </a:solidFill>
                <a:ea typeface="Calibri"/>
                <a:cs typeface="Calibri"/>
                <a:sym typeface="Calibri"/>
              </a:rPr>
              <a:t>✓ </a:t>
            </a:r>
            <a:r>
              <a:rPr lang="en-US" sz="1100" b="1" dirty="0">
                <a:solidFill>
                  <a:srgbClr val="000000"/>
                </a:solidFill>
                <a:ea typeface="Calibri"/>
                <a:cs typeface="Calibri"/>
                <a:sym typeface="Calibri"/>
              </a:rPr>
              <a:t>Call neurosurgery</a:t>
            </a:r>
          </a:p>
          <a:p>
            <a:pPr>
              <a:buSzPct val="25000"/>
            </a:pPr>
            <a:endParaRPr lang="en-US" sz="1100" b="1" dirty="0">
              <a:solidFill>
                <a:srgbClr val="000000"/>
              </a:solidFill>
              <a:ea typeface="Calibri"/>
              <a:cs typeface="Calibri"/>
              <a:sym typeface="Calibri"/>
            </a:endParaRPr>
          </a:p>
          <a:p>
            <a:pPr>
              <a:buSzPct val="25000"/>
            </a:pPr>
            <a:endParaRPr lang="en-US" sz="1200" b="1" dirty="0">
              <a:solidFill>
                <a:srgbClr val="FF0000"/>
              </a:solidFill>
              <a:ea typeface="Calibri"/>
              <a:cs typeface="Calibri"/>
              <a:sym typeface="Calibri"/>
            </a:endParaRPr>
          </a:p>
        </p:txBody>
      </p:sp>
      <p:cxnSp>
        <p:nvCxnSpPr>
          <p:cNvPr id="42" name="Shape 180"/>
          <p:cNvCxnSpPr>
            <a:stCxn id="36" idx="2"/>
          </p:cNvCxnSpPr>
          <p:nvPr/>
        </p:nvCxnSpPr>
        <p:spPr>
          <a:xfrm>
            <a:off x="5713560" y="1547393"/>
            <a:ext cx="5237" cy="701702"/>
          </a:xfrm>
          <a:prstGeom prst="straightConnector1">
            <a:avLst/>
          </a:prstGeom>
          <a:noFill/>
          <a:ln w="9525" cap="flat" cmpd="sng">
            <a:solidFill>
              <a:srgbClr val="FF0000"/>
            </a:solidFill>
            <a:prstDash val="solid"/>
            <a:miter/>
            <a:headEnd type="none" w="med" len="med"/>
            <a:tailEnd type="triangle" w="lg" len="lg"/>
          </a:ln>
        </p:spPr>
      </p:cxnSp>
      <p:cxnSp>
        <p:nvCxnSpPr>
          <p:cNvPr id="43" name="Shape 180"/>
          <p:cNvCxnSpPr/>
          <p:nvPr/>
        </p:nvCxnSpPr>
        <p:spPr>
          <a:xfrm flipV="1">
            <a:off x="1790848" y="1360766"/>
            <a:ext cx="2376930" cy="1880188"/>
          </a:xfrm>
          <a:prstGeom prst="straightConnector1">
            <a:avLst/>
          </a:prstGeom>
          <a:noFill/>
          <a:ln w="9525" cap="flat" cmpd="sng">
            <a:solidFill>
              <a:srgbClr val="00B050"/>
            </a:solidFill>
            <a:prstDash val="solid"/>
            <a:miter/>
            <a:headEnd type="none" w="med" len="med"/>
            <a:tailEnd type="triangle" w="lg" len="lg"/>
          </a:ln>
        </p:spPr>
      </p:cxnSp>
      <p:sp>
        <p:nvSpPr>
          <p:cNvPr id="56" name="Shape 177"/>
          <p:cNvSpPr txBox="1"/>
          <p:nvPr/>
        </p:nvSpPr>
        <p:spPr>
          <a:xfrm>
            <a:off x="4254588" y="2227116"/>
            <a:ext cx="2928418" cy="1821667"/>
          </a:xfrm>
          <a:prstGeom prst="rect">
            <a:avLst/>
          </a:prstGeom>
          <a:noFill/>
          <a:ln w="19050" cap="flat" cmpd="sng">
            <a:solidFill>
              <a:srgbClr val="FF0000"/>
            </a:solidFill>
            <a:prstDash val="solid"/>
            <a:round/>
            <a:headEnd type="none" w="med" len="med"/>
            <a:tailEnd type="none" w="med" len="med"/>
          </a:ln>
        </p:spPr>
        <p:txBody>
          <a:bodyPr lIns="91440" tIns="45720" rIns="0" bIns="45700" anchor="ctr" anchorCtr="0">
            <a:noAutofit/>
          </a:bodyPr>
          <a:lstStyle/>
          <a:p>
            <a:pPr marL="171450" indent="-171450">
              <a:buSzPct val="25000"/>
              <a:buFont typeface="Arial" panose="020B0604020202020204" pitchFamily="34" charset="0"/>
              <a:buChar char="•"/>
            </a:pPr>
            <a:r>
              <a:rPr lang="en-US" sz="1100" b="1" dirty="0">
                <a:solidFill>
                  <a:prstClr val="black"/>
                </a:solidFill>
                <a:ea typeface="Calibri"/>
                <a:cs typeface="Calibri"/>
                <a:sym typeface="Calibri"/>
              </a:rPr>
              <a:t>Transfer to ICU (if on floor) </a:t>
            </a:r>
          </a:p>
          <a:p>
            <a:pPr marL="171450" indent="-171450">
              <a:buSzPct val="25000"/>
              <a:buFont typeface="Arial" panose="020B0604020202020204" pitchFamily="34" charset="0"/>
              <a:buChar char="•"/>
            </a:pPr>
            <a:r>
              <a:rPr lang="en-US" sz="1100" b="1" dirty="0">
                <a:solidFill>
                  <a:prstClr val="black"/>
                </a:solidFill>
                <a:ea typeface="Calibri"/>
                <a:cs typeface="Calibri"/>
                <a:sym typeface="Calibri"/>
              </a:rPr>
              <a:t>Start  </a:t>
            </a:r>
            <a:r>
              <a:rPr lang="en-US" sz="1100" b="1" dirty="0" err="1">
                <a:solidFill>
                  <a:prstClr val="black"/>
                </a:solidFill>
                <a:ea typeface="Calibri"/>
                <a:cs typeface="Calibri"/>
                <a:sym typeface="Calibri"/>
              </a:rPr>
              <a:t>neuroprotective</a:t>
            </a:r>
            <a:r>
              <a:rPr lang="en-US" sz="1100" b="1" dirty="0">
                <a:solidFill>
                  <a:prstClr val="black"/>
                </a:solidFill>
                <a:ea typeface="Calibri"/>
                <a:cs typeface="Calibri"/>
                <a:sym typeface="Calibri"/>
              </a:rPr>
              <a:t> measures for hemorrhagic stroke***</a:t>
            </a:r>
          </a:p>
          <a:p>
            <a:pPr marL="171450" indent="-171450">
              <a:buSzPct val="25000"/>
              <a:buFont typeface="Arial" panose="020B0604020202020204" pitchFamily="34" charset="0"/>
              <a:buChar char="•"/>
            </a:pPr>
            <a:r>
              <a:rPr lang="en-US" sz="1100" b="1" dirty="0">
                <a:solidFill>
                  <a:prstClr val="black"/>
                </a:solidFill>
                <a:ea typeface="Calibri"/>
                <a:cs typeface="Calibri"/>
                <a:sym typeface="Calibri"/>
              </a:rPr>
              <a:t>Continue to hold antithrombotic therapy</a:t>
            </a:r>
            <a:r>
              <a:rPr lang="en-US" sz="1100" b="1" baseline="30000" dirty="0">
                <a:solidFill>
                  <a:prstClr val="black"/>
                </a:solidFill>
                <a:ea typeface="Calibri"/>
                <a:cs typeface="Calibri"/>
                <a:sym typeface="Calibri"/>
              </a:rPr>
              <a:t>2</a:t>
            </a:r>
          </a:p>
          <a:p>
            <a:pPr marL="171450" indent="-171450">
              <a:buSzPct val="25000"/>
              <a:buFont typeface="Arial" panose="020B0604020202020204" pitchFamily="34" charset="0"/>
              <a:buChar char="•"/>
            </a:pPr>
            <a:r>
              <a:rPr lang="en-US" sz="1100" b="1" dirty="0">
                <a:solidFill>
                  <a:prstClr val="black"/>
                </a:solidFill>
                <a:ea typeface="Calibri"/>
                <a:cs typeface="Calibri"/>
                <a:sym typeface="Calibri"/>
              </a:rPr>
              <a:t>Reverse heparin with protamine</a:t>
            </a:r>
          </a:p>
          <a:p>
            <a:pPr marL="171450" indent="-171450">
              <a:buSzPct val="25000"/>
              <a:buFont typeface="Arial" panose="020B0604020202020204" pitchFamily="34" charset="0"/>
              <a:buChar char="•"/>
            </a:pPr>
            <a:r>
              <a:rPr lang="en-US" sz="1100" b="1" dirty="0">
                <a:solidFill>
                  <a:prstClr val="black"/>
                </a:solidFill>
                <a:ea typeface="Calibri"/>
                <a:cs typeface="Calibri"/>
                <a:sym typeface="Calibri"/>
              </a:rPr>
              <a:t>Reverse anticoagulation with</a:t>
            </a:r>
            <a:r>
              <a:rPr lang="en-US" sz="1100" b="1" dirty="0">
                <a:solidFill>
                  <a:srgbClr val="FF0000"/>
                </a:solidFill>
                <a:ea typeface="Calibri"/>
                <a:cs typeface="Calibri"/>
                <a:sym typeface="Calibri"/>
              </a:rPr>
              <a:t> 4F-PCC </a:t>
            </a:r>
            <a:r>
              <a:rPr lang="en-US" sz="1100" b="1" dirty="0">
                <a:solidFill>
                  <a:srgbClr val="000000"/>
                </a:solidFill>
                <a:ea typeface="Calibri"/>
                <a:cs typeface="Calibri"/>
                <a:sym typeface="Calibri"/>
              </a:rPr>
              <a:t>+ </a:t>
            </a:r>
            <a:r>
              <a:rPr lang="en-US" sz="1100" b="1" dirty="0" err="1">
                <a:solidFill>
                  <a:srgbClr val="000000"/>
                </a:solidFill>
                <a:ea typeface="Calibri"/>
                <a:cs typeface="Calibri"/>
                <a:sym typeface="Calibri"/>
              </a:rPr>
              <a:t>Vit</a:t>
            </a:r>
            <a:r>
              <a:rPr lang="en-US" sz="1100" b="1" dirty="0">
                <a:solidFill>
                  <a:srgbClr val="000000"/>
                </a:solidFill>
                <a:ea typeface="Calibri"/>
                <a:cs typeface="Calibri"/>
                <a:sym typeface="Calibri"/>
              </a:rPr>
              <a:t> K </a:t>
            </a:r>
            <a:r>
              <a:rPr lang="en-US" sz="1100" b="1" dirty="0">
                <a:solidFill>
                  <a:prstClr val="black"/>
                </a:solidFill>
                <a:ea typeface="Calibri"/>
                <a:cs typeface="Calibri"/>
                <a:sym typeface="Calibri"/>
              </a:rPr>
              <a:t>for a goal INR &lt;=1.4</a:t>
            </a:r>
          </a:p>
          <a:p>
            <a:pPr marL="171450" indent="-171450">
              <a:buSzPct val="25000"/>
              <a:buFont typeface="Arial" panose="020B0604020202020204" pitchFamily="34" charset="0"/>
              <a:buChar char="•"/>
            </a:pPr>
            <a:r>
              <a:rPr lang="en-US" sz="1100" b="1" dirty="0">
                <a:solidFill>
                  <a:prstClr val="black"/>
                </a:solidFill>
                <a:ea typeface="Calibri"/>
                <a:cs typeface="Calibri"/>
                <a:sym typeface="Calibri"/>
              </a:rPr>
              <a:t>Transfuse platelets </a:t>
            </a:r>
          </a:p>
          <a:p>
            <a:pPr marL="171450" indent="-171450">
              <a:buSzPct val="25000"/>
              <a:buFont typeface="Arial" panose="020B0604020202020204" pitchFamily="34" charset="0"/>
              <a:buChar char="•"/>
            </a:pPr>
            <a:r>
              <a:rPr lang="en-US" sz="1100" b="1" dirty="0">
                <a:solidFill>
                  <a:prstClr val="black"/>
                </a:solidFill>
                <a:ea typeface="Calibri"/>
                <a:cs typeface="Calibri"/>
                <a:sym typeface="Calibri"/>
              </a:rPr>
              <a:t>Repeat NCT @ 4-6 hours</a:t>
            </a:r>
            <a:endParaRPr lang="en-US" sz="1200" dirty="0">
              <a:solidFill>
                <a:srgbClr val="FF0000"/>
              </a:solidFill>
              <a:ea typeface="Calibri"/>
              <a:cs typeface="Calibri"/>
              <a:sym typeface="Calibri"/>
            </a:endParaRPr>
          </a:p>
        </p:txBody>
      </p:sp>
      <p:sp>
        <p:nvSpPr>
          <p:cNvPr id="57" name="Rectangle 56"/>
          <p:cNvSpPr/>
          <p:nvPr/>
        </p:nvSpPr>
        <p:spPr>
          <a:xfrm>
            <a:off x="2873259" y="846463"/>
            <a:ext cx="855481" cy="861774"/>
          </a:xfrm>
          <a:prstGeom prst="rect">
            <a:avLst/>
          </a:prstGeom>
          <a:ln w="12700">
            <a:solidFill>
              <a:srgbClr val="00B050"/>
            </a:solidFill>
          </a:ln>
        </p:spPr>
        <p:txBody>
          <a:bodyPr wrap="square">
            <a:spAutoFit/>
          </a:bodyPr>
          <a:lstStyle/>
          <a:p>
            <a:pPr algn="ctr">
              <a:buSzPct val="25000"/>
            </a:pPr>
            <a:r>
              <a:rPr lang="en-US" sz="1000" b="1" dirty="0">
                <a:solidFill>
                  <a:prstClr val="black"/>
                </a:solidFill>
                <a:ea typeface="Calibri"/>
                <a:cs typeface="Calibri"/>
                <a:sym typeface="Calibri"/>
              </a:rPr>
              <a:t>Small subdural</a:t>
            </a:r>
            <a:r>
              <a:rPr lang="en-US" sz="1000" b="1" baseline="30000" dirty="0">
                <a:solidFill>
                  <a:prstClr val="black"/>
                </a:solidFill>
                <a:ea typeface="Calibri"/>
                <a:cs typeface="Calibri"/>
                <a:sym typeface="Calibri"/>
              </a:rPr>
              <a:t>1</a:t>
            </a:r>
            <a:r>
              <a:rPr lang="en-US" sz="1000" b="1" dirty="0">
                <a:solidFill>
                  <a:prstClr val="black"/>
                </a:solidFill>
                <a:ea typeface="Calibri"/>
                <a:cs typeface="Calibri"/>
                <a:sym typeface="Calibri"/>
              </a:rPr>
              <a:t> without neurologic deficit</a:t>
            </a:r>
          </a:p>
        </p:txBody>
      </p:sp>
      <p:sp>
        <p:nvSpPr>
          <p:cNvPr id="63" name="Rectangle 62"/>
          <p:cNvSpPr/>
          <p:nvPr/>
        </p:nvSpPr>
        <p:spPr>
          <a:xfrm>
            <a:off x="2873259" y="2372590"/>
            <a:ext cx="1195128" cy="1631216"/>
          </a:xfrm>
          <a:prstGeom prst="rect">
            <a:avLst/>
          </a:prstGeom>
          <a:solidFill>
            <a:schemeClr val="bg1"/>
          </a:solidFill>
          <a:ln w="12700">
            <a:solidFill>
              <a:srgbClr val="C00000"/>
            </a:solidFill>
          </a:ln>
        </p:spPr>
        <p:txBody>
          <a:bodyPr wrap="square">
            <a:spAutoFit/>
          </a:bodyPr>
          <a:lstStyle/>
          <a:p>
            <a:pPr>
              <a:buSzPct val="25000"/>
            </a:pPr>
            <a:r>
              <a:rPr lang="en-US" sz="1000" b="1" dirty="0">
                <a:solidFill>
                  <a:prstClr val="black"/>
                </a:solidFill>
                <a:ea typeface="Calibri"/>
                <a:cs typeface="Calibri"/>
                <a:sym typeface="Calibri"/>
              </a:rPr>
              <a:t>Large size subdural</a:t>
            </a:r>
            <a:r>
              <a:rPr lang="en-US" sz="1000" b="1" baseline="30000" dirty="0">
                <a:solidFill>
                  <a:prstClr val="black"/>
                </a:solidFill>
                <a:ea typeface="Calibri"/>
                <a:cs typeface="Calibri"/>
                <a:sym typeface="Calibri"/>
              </a:rPr>
              <a:t>1</a:t>
            </a:r>
            <a:r>
              <a:rPr lang="en-US" sz="1000" b="1" dirty="0">
                <a:solidFill>
                  <a:prstClr val="black"/>
                </a:solidFill>
                <a:ea typeface="Calibri"/>
                <a:cs typeface="Calibri"/>
                <a:sym typeface="Calibri"/>
              </a:rPr>
              <a:t> + one of the following:</a:t>
            </a:r>
          </a:p>
          <a:p>
            <a:pPr marL="171450" indent="-171450">
              <a:buSzPct val="25000"/>
              <a:buFont typeface="Arial" panose="020B0604020202020204" pitchFamily="34" charset="0"/>
              <a:buChar char="•"/>
            </a:pPr>
            <a:r>
              <a:rPr lang="en-US" sz="1000" b="1" dirty="0">
                <a:solidFill>
                  <a:prstClr val="black"/>
                </a:solidFill>
                <a:ea typeface="Calibri"/>
                <a:cs typeface="Calibri"/>
                <a:sym typeface="Calibri"/>
              </a:rPr>
              <a:t>Significant mass effect (including impending herniation)</a:t>
            </a:r>
          </a:p>
          <a:p>
            <a:pPr marL="171450" indent="-171450">
              <a:buSzPct val="25000"/>
              <a:buFont typeface="Arial" panose="020B0604020202020204" pitchFamily="34" charset="0"/>
              <a:buChar char="•"/>
            </a:pPr>
            <a:r>
              <a:rPr lang="en-US" sz="1000" b="1" dirty="0">
                <a:solidFill>
                  <a:prstClr val="black"/>
                </a:solidFill>
                <a:ea typeface="Calibri"/>
                <a:cs typeface="Calibri"/>
                <a:sym typeface="Calibri"/>
              </a:rPr>
              <a:t>Neurologic deficit</a:t>
            </a:r>
          </a:p>
        </p:txBody>
      </p:sp>
      <p:sp>
        <p:nvSpPr>
          <p:cNvPr id="67" name="Rectangle 66"/>
          <p:cNvSpPr/>
          <p:nvPr/>
        </p:nvSpPr>
        <p:spPr>
          <a:xfrm>
            <a:off x="7302669" y="4936014"/>
            <a:ext cx="825258" cy="215591"/>
          </a:xfrm>
          <a:prstGeom prst="rect">
            <a:avLst/>
          </a:prstGeom>
          <a:ln w="12700">
            <a:solidFill>
              <a:srgbClr val="00B0F0"/>
            </a:solidFill>
          </a:ln>
        </p:spPr>
        <p:txBody>
          <a:bodyPr wrap="square">
            <a:spAutoFit/>
          </a:bodyPr>
          <a:lstStyle/>
          <a:p>
            <a:pPr algn="ctr">
              <a:buSzPct val="25000"/>
            </a:pPr>
            <a:r>
              <a:rPr lang="en-US" sz="1000" b="1" dirty="0">
                <a:solidFill>
                  <a:prstClr val="black"/>
                </a:solidFill>
                <a:ea typeface="Calibri"/>
                <a:cs typeface="Calibri"/>
                <a:sym typeface="Calibri"/>
              </a:rPr>
              <a:t>CT stable</a:t>
            </a:r>
          </a:p>
        </p:txBody>
      </p:sp>
      <p:sp>
        <p:nvSpPr>
          <p:cNvPr id="68" name="Rectangle 67"/>
          <p:cNvSpPr/>
          <p:nvPr/>
        </p:nvSpPr>
        <p:spPr>
          <a:xfrm>
            <a:off x="7319374" y="885599"/>
            <a:ext cx="891400" cy="215591"/>
          </a:xfrm>
          <a:prstGeom prst="rect">
            <a:avLst/>
          </a:prstGeom>
          <a:ln w="12700">
            <a:solidFill>
              <a:srgbClr val="00B050"/>
            </a:solidFill>
          </a:ln>
        </p:spPr>
        <p:txBody>
          <a:bodyPr wrap="square">
            <a:spAutoFit/>
          </a:bodyPr>
          <a:lstStyle/>
          <a:p>
            <a:pPr algn="ctr">
              <a:buSzPct val="25000"/>
            </a:pPr>
            <a:r>
              <a:rPr lang="en-US" sz="1000" b="1" dirty="0">
                <a:solidFill>
                  <a:prstClr val="black"/>
                </a:solidFill>
                <a:ea typeface="Calibri"/>
                <a:cs typeface="Calibri"/>
                <a:sym typeface="Calibri"/>
              </a:rPr>
              <a:t>CT stable</a:t>
            </a:r>
          </a:p>
        </p:txBody>
      </p:sp>
      <p:cxnSp>
        <p:nvCxnSpPr>
          <p:cNvPr id="69" name="Shape 180"/>
          <p:cNvCxnSpPr>
            <a:endCxn id="70" idx="2"/>
          </p:cNvCxnSpPr>
          <p:nvPr/>
        </p:nvCxnSpPr>
        <p:spPr>
          <a:xfrm flipH="1" flipV="1">
            <a:off x="1425276" y="2016161"/>
            <a:ext cx="14682" cy="1077596"/>
          </a:xfrm>
          <a:prstGeom prst="straightConnector1">
            <a:avLst/>
          </a:prstGeom>
          <a:noFill/>
          <a:ln w="9525" cap="flat" cmpd="sng">
            <a:solidFill>
              <a:schemeClr val="dk1"/>
            </a:solidFill>
            <a:prstDash val="solid"/>
            <a:miter/>
            <a:headEnd type="none" w="med" len="med"/>
            <a:tailEnd type="triangle" w="lg" len="lg"/>
          </a:ln>
        </p:spPr>
      </p:cxnSp>
      <p:sp>
        <p:nvSpPr>
          <p:cNvPr id="70" name="Shape 177"/>
          <p:cNvSpPr txBox="1"/>
          <p:nvPr/>
        </p:nvSpPr>
        <p:spPr>
          <a:xfrm>
            <a:off x="409903" y="845488"/>
            <a:ext cx="2030746" cy="1170673"/>
          </a:xfrm>
          <a:prstGeom prst="rect">
            <a:avLst/>
          </a:prstGeom>
          <a:noFill/>
          <a:ln w="19050" cap="flat" cmpd="sng">
            <a:solidFill>
              <a:schemeClr val="tx1"/>
            </a:solidFill>
            <a:prstDash val="solid"/>
            <a:round/>
            <a:headEnd type="none" w="med" len="med"/>
            <a:tailEnd type="none" w="med" len="med"/>
          </a:ln>
        </p:spPr>
        <p:txBody>
          <a:bodyPr lIns="91425" tIns="45700" rIns="91425" bIns="45700" anchor="t" anchorCtr="0">
            <a:noAutofit/>
          </a:bodyPr>
          <a:lstStyle/>
          <a:p>
            <a:pPr marL="171450" indent="-171450">
              <a:buSzPct val="25000"/>
              <a:buFont typeface="Arial" panose="020B0604020202020204" pitchFamily="34" charset="0"/>
              <a:buChar char="•"/>
            </a:pPr>
            <a:r>
              <a:rPr lang="en-US" sz="1100" b="1" dirty="0">
                <a:solidFill>
                  <a:prstClr val="black"/>
                </a:solidFill>
                <a:ea typeface="Calibri"/>
                <a:cs typeface="Calibri"/>
                <a:sym typeface="Calibri"/>
              </a:rPr>
              <a:t>Resume full antithrombotic therapy</a:t>
            </a:r>
          </a:p>
          <a:p>
            <a:pPr marL="171450" indent="-171450">
              <a:buSzPct val="25000"/>
              <a:buFont typeface="Arial" panose="020B0604020202020204" pitchFamily="34" charset="0"/>
              <a:buChar char="•"/>
            </a:pPr>
            <a:r>
              <a:rPr lang="en-US" sz="1100" b="1" dirty="0">
                <a:solidFill>
                  <a:prstClr val="black"/>
                </a:solidFill>
                <a:ea typeface="Calibri"/>
                <a:cs typeface="Calibri"/>
                <a:sym typeface="Calibri"/>
              </a:rPr>
              <a:t>Remain active on waitlist</a:t>
            </a:r>
          </a:p>
          <a:p>
            <a:pPr marL="171450" indent="-171450">
              <a:buSzPct val="25000"/>
              <a:buFont typeface="Arial" panose="020B0604020202020204" pitchFamily="34" charset="0"/>
              <a:buChar char="•"/>
            </a:pPr>
            <a:r>
              <a:rPr lang="en-US" sz="1100" b="1" dirty="0">
                <a:solidFill>
                  <a:prstClr val="black"/>
                </a:solidFill>
                <a:ea typeface="Calibri"/>
                <a:cs typeface="Calibri"/>
                <a:sym typeface="Calibri"/>
              </a:rPr>
              <a:t>Consider repeat NCT @ 24 </a:t>
            </a:r>
            <a:r>
              <a:rPr lang="en-US" sz="1100" b="1" dirty="0" err="1">
                <a:solidFill>
                  <a:prstClr val="black"/>
                </a:solidFill>
                <a:ea typeface="Calibri"/>
                <a:cs typeface="Calibri"/>
                <a:sym typeface="Calibri"/>
              </a:rPr>
              <a:t>hrs</a:t>
            </a:r>
            <a:r>
              <a:rPr lang="en-US" sz="1100" b="1" dirty="0">
                <a:solidFill>
                  <a:prstClr val="black"/>
                </a:solidFill>
                <a:ea typeface="Calibri"/>
                <a:cs typeface="Calibri"/>
                <a:sym typeface="Calibri"/>
              </a:rPr>
              <a:t> if concern for acute bleed</a:t>
            </a:r>
          </a:p>
          <a:p>
            <a:pPr>
              <a:buSzPct val="25000"/>
            </a:pPr>
            <a:endParaRPr lang="en-US" sz="1200" dirty="0">
              <a:solidFill>
                <a:prstClr val="black"/>
              </a:solidFill>
              <a:ea typeface="Calibri"/>
              <a:cs typeface="Calibri"/>
              <a:sym typeface="Calibri"/>
            </a:endParaRPr>
          </a:p>
          <a:p>
            <a:pPr>
              <a:buSzPct val="25000"/>
            </a:pPr>
            <a:endParaRPr lang="en-US" sz="1200" dirty="0">
              <a:solidFill>
                <a:prstClr val="black"/>
              </a:solidFill>
              <a:ea typeface="Calibri"/>
              <a:cs typeface="Calibri"/>
              <a:sym typeface="Calibri"/>
            </a:endParaRPr>
          </a:p>
        </p:txBody>
      </p:sp>
      <p:sp>
        <p:nvSpPr>
          <p:cNvPr id="71" name="Rectangle 70"/>
          <p:cNvSpPr/>
          <p:nvPr/>
        </p:nvSpPr>
        <p:spPr>
          <a:xfrm>
            <a:off x="436825" y="2106380"/>
            <a:ext cx="827687" cy="707886"/>
          </a:xfrm>
          <a:prstGeom prst="rect">
            <a:avLst/>
          </a:prstGeom>
          <a:ln w="12700">
            <a:solidFill>
              <a:srgbClr val="777777"/>
            </a:solidFill>
          </a:ln>
        </p:spPr>
        <p:txBody>
          <a:bodyPr wrap="square">
            <a:spAutoFit/>
          </a:bodyPr>
          <a:lstStyle/>
          <a:p>
            <a:pPr algn="ctr"/>
            <a:r>
              <a:rPr lang="en-US" sz="1000" b="1" dirty="0">
                <a:solidFill>
                  <a:prstClr val="black"/>
                </a:solidFill>
                <a:ea typeface="Calibri"/>
                <a:cs typeface="Calibri"/>
                <a:sym typeface="Calibri"/>
              </a:rPr>
              <a:t>Tiny bleed/</a:t>
            </a:r>
          </a:p>
          <a:p>
            <a:pPr algn="ctr"/>
            <a:r>
              <a:rPr lang="en-US" sz="1000" b="1" dirty="0">
                <a:solidFill>
                  <a:prstClr val="black"/>
                </a:solidFill>
                <a:ea typeface="Calibri"/>
                <a:cs typeface="Calibri"/>
                <a:sym typeface="Calibri"/>
              </a:rPr>
              <a:t>incidental finding</a:t>
            </a:r>
            <a:r>
              <a:rPr lang="en-US" sz="1000" b="1" baseline="30000" dirty="0">
                <a:solidFill>
                  <a:prstClr val="black"/>
                </a:solidFill>
                <a:ea typeface="Calibri"/>
                <a:cs typeface="Calibri"/>
                <a:sym typeface="Calibri"/>
              </a:rPr>
              <a:t>1</a:t>
            </a:r>
            <a:r>
              <a:rPr lang="en-US" sz="1000" b="1" dirty="0">
                <a:solidFill>
                  <a:prstClr val="black"/>
                </a:solidFill>
                <a:ea typeface="Calibri"/>
                <a:cs typeface="Calibri"/>
                <a:sym typeface="Calibri"/>
              </a:rPr>
              <a:t> </a:t>
            </a:r>
            <a:endParaRPr lang="en-US" sz="1000" b="1" dirty="0">
              <a:solidFill>
                <a:prstClr val="black"/>
              </a:solidFill>
            </a:endParaRPr>
          </a:p>
        </p:txBody>
      </p:sp>
      <p:sp>
        <p:nvSpPr>
          <p:cNvPr id="72" name="Shape 177"/>
          <p:cNvSpPr txBox="1"/>
          <p:nvPr/>
        </p:nvSpPr>
        <p:spPr>
          <a:xfrm>
            <a:off x="3797312" y="4543195"/>
            <a:ext cx="3383126" cy="1179153"/>
          </a:xfrm>
          <a:prstGeom prst="rect">
            <a:avLst/>
          </a:prstGeom>
          <a:noFill/>
          <a:ln w="19050" cap="flat" cmpd="sng">
            <a:solidFill>
              <a:srgbClr val="00B0F0"/>
            </a:solidFill>
            <a:prstDash val="solid"/>
            <a:round/>
            <a:headEnd type="none" w="med" len="med"/>
            <a:tailEnd type="none" w="med" len="med"/>
          </a:ln>
        </p:spPr>
        <p:txBody>
          <a:bodyPr lIns="91425" tIns="45700" rIns="91425" bIns="45700" anchor="t" anchorCtr="0">
            <a:noAutofit/>
          </a:bodyPr>
          <a:lstStyle/>
          <a:p>
            <a:pPr marL="171450" indent="-171450">
              <a:buSzPct val="25000"/>
              <a:buFont typeface="Arial" panose="020B0604020202020204" pitchFamily="34" charset="0"/>
              <a:buChar char="•"/>
            </a:pPr>
            <a:r>
              <a:rPr lang="en-US" sz="1100" b="1" dirty="0">
                <a:solidFill>
                  <a:prstClr val="black"/>
                </a:solidFill>
                <a:ea typeface="Calibri"/>
                <a:cs typeface="Calibri"/>
                <a:sym typeface="Calibri"/>
              </a:rPr>
              <a:t>Transfer to ICU (if on floor)</a:t>
            </a:r>
          </a:p>
          <a:p>
            <a:pPr marL="171450" indent="-171450">
              <a:buSzPct val="25000"/>
              <a:buFont typeface="Arial" panose="020B0604020202020204" pitchFamily="34" charset="0"/>
              <a:buChar char="•"/>
            </a:pPr>
            <a:r>
              <a:rPr lang="en-US" sz="1100" b="1" dirty="0">
                <a:solidFill>
                  <a:prstClr val="black"/>
                </a:solidFill>
                <a:ea typeface="Calibri"/>
                <a:cs typeface="Calibri"/>
                <a:sym typeface="Calibri"/>
              </a:rPr>
              <a:t>Start  </a:t>
            </a:r>
            <a:r>
              <a:rPr lang="en-US" sz="1100" b="1" dirty="0" err="1">
                <a:solidFill>
                  <a:prstClr val="black"/>
                </a:solidFill>
                <a:ea typeface="Calibri"/>
                <a:cs typeface="Calibri"/>
                <a:sym typeface="Calibri"/>
              </a:rPr>
              <a:t>neuroprotective</a:t>
            </a:r>
            <a:r>
              <a:rPr lang="en-US" sz="1100" b="1" dirty="0">
                <a:solidFill>
                  <a:prstClr val="black"/>
                </a:solidFill>
                <a:ea typeface="Calibri"/>
                <a:cs typeface="Calibri"/>
                <a:sym typeface="Calibri"/>
              </a:rPr>
              <a:t> measures for hemorrhagic stroke***</a:t>
            </a:r>
          </a:p>
          <a:p>
            <a:pPr marL="171450" indent="-171450">
              <a:buSzPct val="25000"/>
              <a:buFont typeface="Arial" panose="020B0604020202020204" pitchFamily="34" charset="0"/>
              <a:buChar char="•"/>
            </a:pPr>
            <a:r>
              <a:rPr lang="en-US" sz="1100" b="1" dirty="0">
                <a:solidFill>
                  <a:prstClr val="black"/>
                </a:solidFill>
                <a:ea typeface="Calibri"/>
                <a:cs typeface="Calibri"/>
                <a:sym typeface="Calibri"/>
              </a:rPr>
              <a:t>Continue to hold antithrombotic therapy</a:t>
            </a:r>
            <a:r>
              <a:rPr lang="en-US" sz="1100" b="1" baseline="30000" dirty="0">
                <a:solidFill>
                  <a:prstClr val="black"/>
                </a:solidFill>
                <a:ea typeface="Calibri"/>
                <a:cs typeface="Calibri"/>
                <a:sym typeface="Calibri"/>
              </a:rPr>
              <a:t>2</a:t>
            </a:r>
          </a:p>
          <a:p>
            <a:pPr marL="171450" indent="-171450">
              <a:buSzPct val="25000"/>
              <a:buFont typeface="Arial" panose="020B0604020202020204" pitchFamily="34" charset="0"/>
              <a:buChar char="•"/>
            </a:pPr>
            <a:r>
              <a:rPr lang="en-US" sz="1100" b="1" u="sng" dirty="0">
                <a:solidFill>
                  <a:prstClr val="black"/>
                </a:solidFill>
                <a:ea typeface="Calibri"/>
                <a:cs typeface="Calibri"/>
                <a:sym typeface="Calibri"/>
              </a:rPr>
              <a:t>Consider</a:t>
            </a:r>
            <a:r>
              <a:rPr lang="en-US" sz="1100" b="1" dirty="0">
                <a:solidFill>
                  <a:prstClr val="black"/>
                </a:solidFill>
                <a:ea typeface="Calibri"/>
                <a:cs typeface="Calibri"/>
                <a:sym typeface="Calibri"/>
              </a:rPr>
              <a:t> reversal with protamine/</a:t>
            </a:r>
            <a:r>
              <a:rPr lang="en-US" sz="1100" b="1" dirty="0">
                <a:solidFill>
                  <a:srgbClr val="FF0000"/>
                </a:solidFill>
                <a:ea typeface="Calibri"/>
                <a:cs typeface="Calibri"/>
                <a:sym typeface="Calibri"/>
              </a:rPr>
              <a:t>FFP</a:t>
            </a:r>
            <a:r>
              <a:rPr lang="en-US" sz="1100" b="1" dirty="0">
                <a:solidFill>
                  <a:prstClr val="black"/>
                </a:solidFill>
                <a:ea typeface="Calibri"/>
                <a:cs typeface="Calibri"/>
                <a:sym typeface="Calibri"/>
              </a:rPr>
              <a:t>+ </a:t>
            </a:r>
            <a:r>
              <a:rPr lang="en-US" sz="1100" b="1" dirty="0" err="1">
                <a:solidFill>
                  <a:prstClr val="black"/>
                </a:solidFill>
                <a:ea typeface="Calibri"/>
                <a:cs typeface="Calibri"/>
                <a:sym typeface="Calibri"/>
              </a:rPr>
              <a:t>Vit</a:t>
            </a:r>
            <a:r>
              <a:rPr lang="en-US" sz="1100" b="1" dirty="0">
                <a:solidFill>
                  <a:prstClr val="black"/>
                </a:solidFill>
                <a:ea typeface="Calibri"/>
                <a:cs typeface="Calibri"/>
                <a:sym typeface="Calibri"/>
              </a:rPr>
              <a:t> K</a:t>
            </a:r>
          </a:p>
          <a:p>
            <a:pPr marL="171450" indent="-171450">
              <a:buSzPct val="25000"/>
              <a:buFont typeface="Arial" panose="020B0604020202020204" pitchFamily="34" charset="0"/>
              <a:buChar char="•"/>
            </a:pPr>
            <a:r>
              <a:rPr lang="en-US" sz="1100" b="1" dirty="0">
                <a:solidFill>
                  <a:prstClr val="black"/>
                </a:solidFill>
                <a:ea typeface="Calibri"/>
                <a:cs typeface="Calibri"/>
                <a:sym typeface="Calibri"/>
              </a:rPr>
              <a:t>Repeat NCT @ 4-6 hours</a:t>
            </a:r>
          </a:p>
        </p:txBody>
      </p:sp>
      <p:cxnSp>
        <p:nvCxnSpPr>
          <p:cNvPr id="73" name="Shape 180"/>
          <p:cNvCxnSpPr/>
          <p:nvPr/>
        </p:nvCxnSpPr>
        <p:spPr>
          <a:xfrm>
            <a:off x="1826622" y="3286278"/>
            <a:ext cx="1950478" cy="1405781"/>
          </a:xfrm>
          <a:prstGeom prst="straightConnector1">
            <a:avLst/>
          </a:prstGeom>
          <a:noFill/>
          <a:ln w="9525" cap="flat" cmpd="sng">
            <a:solidFill>
              <a:srgbClr val="00B0F0"/>
            </a:solidFill>
            <a:prstDash val="solid"/>
            <a:miter/>
            <a:headEnd type="none" w="med" len="med"/>
            <a:tailEnd type="triangle" w="lg" len="lg"/>
          </a:ln>
        </p:spPr>
      </p:cxnSp>
      <p:sp>
        <p:nvSpPr>
          <p:cNvPr id="74" name="Rectangle 73"/>
          <p:cNvSpPr/>
          <p:nvPr/>
        </p:nvSpPr>
        <p:spPr>
          <a:xfrm>
            <a:off x="1572903" y="4362319"/>
            <a:ext cx="1775921" cy="1015663"/>
          </a:xfrm>
          <a:prstGeom prst="rect">
            <a:avLst/>
          </a:prstGeom>
          <a:ln w="12700">
            <a:solidFill>
              <a:srgbClr val="15B0EF"/>
            </a:solidFill>
          </a:ln>
        </p:spPr>
        <p:txBody>
          <a:bodyPr wrap="square">
            <a:spAutoFit/>
          </a:bodyPr>
          <a:lstStyle/>
          <a:p>
            <a:pPr algn="ctr">
              <a:buSzPct val="25000"/>
            </a:pPr>
            <a:r>
              <a:rPr lang="en-US" sz="1000" b="1" dirty="0">
                <a:solidFill>
                  <a:prstClr val="black"/>
                </a:solidFill>
                <a:ea typeface="Calibri"/>
                <a:cs typeface="Calibri"/>
                <a:sym typeface="Calibri"/>
              </a:rPr>
              <a:t>Small subdural</a:t>
            </a:r>
            <a:r>
              <a:rPr lang="en-US" sz="1000" b="1" baseline="30000" dirty="0">
                <a:solidFill>
                  <a:prstClr val="black"/>
                </a:solidFill>
                <a:ea typeface="Calibri"/>
                <a:cs typeface="Calibri"/>
                <a:sym typeface="Calibri"/>
              </a:rPr>
              <a:t>1</a:t>
            </a:r>
            <a:r>
              <a:rPr lang="en-US" sz="1000" b="1" dirty="0">
                <a:solidFill>
                  <a:prstClr val="black"/>
                </a:solidFill>
                <a:ea typeface="Calibri"/>
                <a:cs typeface="Calibri"/>
                <a:sym typeface="Calibri"/>
              </a:rPr>
              <a:t>+ </a:t>
            </a:r>
            <a:r>
              <a:rPr lang="en-US" sz="1000" b="1" dirty="0" err="1">
                <a:solidFill>
                  <a:prstClr val="black"/>
                </a:solidFill>
                <a:ea typeface="Calibri"/>
                <a:cs typeface="Calibri"/>
                <a:sym typeface="Calibri"/>
              </a:rPr>
              <a:t>neuro</a:t>
            </a:r>
            <a:r>
              <a:rPr lang="en-US" sz="1000" b="1" dirty="0">
                <a:solidFill>
                  <a:prstClr val="black"/>
                </a:solidFill>
                <a:ea typeface="Calibri"/>
                <a:cs typeface="Calibri"/>
                <a:sym typeface="Calibri"/>
              </a:rPr>
              <a:t> deficit; OR</a:t>
            </a:r>
          </a:p>
          <a:p>
            <a:pPr algn="ctr">
              <a:buSzPct val="25000"/>
            </a:pPr>
            <a:r>
              <a:rPr lang="en-US" sz="1000" b="1" dirty="0">
                <a:solidFill>
                  <a:prstClr val="black"/>
                </a:solidFill>
                <a:ea typeface="Calibri"/>
                <a:cs typeface="Calibri"/>
                <a:sym typeface="Calibri"/>
              </a:rPr>
              <a:t>moderate subdural</a:t>
            </a:r>
            <a:r>
              <a:rPr lang="en-US" sz="1000" b="1" baseline="30000" dirty="0">
                <a:solidFill>
                  <a:prstClr val="black"/>
                </a:solidFill>
                <a:ea typeface="Calibri"/>
                <a:cs typeface="Calibri"/>
                <a:sym typeface="Calibri"/>
              </a:rPr>
              <a:t>1</a:t>
            </a:r>
            <a:r>
              <a:rPr lang="en-US" sz="1000" b="1" dirty="0">
                <a:solidFill>
                  <a:prstClr val="black"/>
                </a:solidFill>
                <a:ea typeface="Calibri"/>
                <a:cs typeface="Calibri"/>
                <a:sym typeface="Calibri"/>
              </a:rPr>
              <a:t> +/- </a:t>
            </a:r>
            <a:r>
              <a:rPr lang="en-US" sz="1000" b="1" dirty="0" err="1">
                <a:solidFill>
                  <a:prstClr val="black"/>
                </a:solidFill>
                <a:ea typeface="Calibri"/>
                <a:cs typeface="Calibri"/>
                <a:sym typeface="Calibri"/>
              </a:rPr>
              <a:t>neuro</a:t>
            </a:r>
            <a:r>
              <a:rPr lang="en-US" sz="1000" b="1" dirty="0">
                <a:solidFill>
                  <a:prstClr val="black"/>
                </a:solidFill>
                <a:ea typeface="Calibri"/>
                <a:cs typeface="Calibri"/>
                <a:sym typeface="Calibri"/>
              </a:rPr>
              <a:t> deficit; OR</a:t>
            </a:r>
          </a:p>
          <a:p>
            <a:pPr algn="ctr">
              <a:buSzPct val="25000"/>
            </a:pPr>
            <a:r>
              <a:rPr lang="en-US" sz="1000" b="1" dirty="0">
                <a:solidFill>
                  <a:prstClr val="black"/>
                </a:solidFill>
                <a:ea typeface="Calibri"/>
                <a:cs typeface="Calibri"/>
                <a:sym typeface="Calibri"/>
              </a:rPr>
              <a:t> large subdural</a:t>
            </a:r>
            <a:r>
              <a:rPr lang="en-US" sz="1000" b="1" baseline="30000" dirty="0">
                <a:solidFill>
                  <a:prstClr val="black"/>
                </a:solidFill>
                <a:ea typeface="Calibri"/>
                <a:cs typeface="Calibri"/>
                <a:sym typeface="Calibri"/>
              </a:rPr>
              <a:t>1 </a:t>
            </a:r>
            <a:r>
              <a:rPr lang="en-US" sz="1000" b="1" dirty="0">
                <a:solidFill>
                  <a:prstClr val="black"/>
                </a:solidFill>
                <a:ea typeface="Calibri"/>
                <a:cs typeface="Calibri"/>
                <a:sym typeface="Calibri"/>
              </a:rPr>
              <a:t>without </a:t>
            </a:r>
            <a:r>
              <a:rPr lang="en-US" sz="1000" b="1" dirty="0" err="1">
                <a:solidFill>
                  <a:prstClr val="black"/>
                </a:solidFill>
                <a:ea typeface="Calibri"/>
                <a:cs typeface="Calibri"/>
                <a:sym typeface="Calibri"/>
              </a:rPr>
              <a:t>neuro</a:t>
            </a:r>
            <a:r>
              <a:rPr lang="en-US" sz="1000" b="1" dirty="0">
                <a:solidFill>
                  <a:prstClr val="black"/>
                </a:solidFill>
                <a:ea typeface="Calibri"/>
                <a:cs typeface="Calibri"/>
                <a:sym typeface="Calibri"/>
              </a:rPr>
              <a:t> deficit</a:t>
            </a:r>
          </a:p>
        </p:txBody>
      </p:sp>
      <p:cxnSp>
        <p:nvCxnSpPr>
          <p:cNvPr id="75" name="Shape 180"/>
          <p:cNvCxnSpPr/>
          <p:nvPr/>
        </p:nvCxnSpPr>
        <p:spPr>
          <a:xfrm flipV="1">
            <a:off x="7160490" y="5236024"/>
            <a:ext cx="1160919" cy="394"/>
          </a:xfrm>
          <a:prstGeom prst="straightConnector1">
            <a:avLst/>
          </a:prstGeom>
          <a:noFill/>
          <a:ln w="9525" cap="flat" cmpd="sng">
            <a:solidFill>
              <a:srgbClr val="00B0F0"/>
            </a:solidFill>
            <a:prstDash val="solid"/>
            <a:miter/>
            <a:headEnd type="none" w="med" len="med"/>
            <a:tailEnd type="triangle" w="lg" len="lg"/>
          </a:ln>
        </p:spPr>
      </p:cxnSp>
      <p:sp>
        <p:nvSpPr>
          <p:cNvPr id="76" name="Shape 179"/>
          <p:cNvSpPr txBox="1"/>
          <p:nvPr/>
        </p:nvSpPr>
        <p:spPr>
          <a:xfrm>
            <a:off x="8311895" y="4915134"/>
            <a:ext cx="3750735" cy="1102709"/>
          </a:xfrm>
          <a:prstGeom prst="rect">
            <a:avLst/>
          </a:prstGeom>
          <a:noFill/>
          <a:ln w="19050" cap="flat" cmpd="sng">
            <a:solidFill>
              <a:srgbClr val="00B0F0"/>
            </a:solidFill>
            <a:prstDash val="solid"/>
            <a:round/>
            <a:headEnd type="none" w="med" len="med"/>
            <a:tailEnd type="none" w="med" len="med"/>
          </a:ln>
        </p:spPr>
        <p:txBody>
          <a:bodyPr lIns="45720" tIns="45700" rIns="91425" bIns="45700" anchor="t" anchorCtr="0">
            <a:noAutofit/>
          </a:bodyPr>
          <a:lstStyle/>
          <a:p>
            <a:pPr marL="171450" indent="-171450">
              <a:buSzPct val="25000"/>
              <a:buFont typeface="Arial"/>
              <a:buChar char="•"/>
            </a:pPr>
            <a:r>
              <a:rPr lang="en-US" sz="1100" b="1" dirty="0">
                <a:solidFill>
                  <a:prstClr val="black"/>
                </a:solidFill>
                <a:ea typeface="Calibri"/>
                <a:cs typeface="Calibri"/>
                <a:sym typeface="Calibri"/>
              </a:rPr>
              <a:t>Repeat NCT scan @ 48 </a:t>
            </a:r>
            <a:r>
              <a:rPr lang="en-US" sz="1100" b="1" dirty="0" err="1">
                <a:solidFill>
                  <a:prstClr val="black"/>
                </a:solidFill>
                <a:ea typeface="Calibri"/>
                <a:cs typeface="Calibri"/>
                <a:sym typeface="Calibri"/>
              </a:rPr>
              <a:t>hrs</a:t>
            </a:r>
            <a:r>
              <a:rPr lang="en-US" sz="1100" b="1" dirty="0">
                <a:solidFill>
                  <a:prstClr val="black"/>
                </a:solidFill>
                <a:ea typeface="Calibri"/>
                <a:cs typeface="Calibri"/>
                <a:sym typeface="Calibri"/>
              </a:rPr>
              <a:t>; if stable restart low-dose antithrombotic therapy</a:t>
            </a:r>
          </a:p>
          <a:p>
            <a:pPr marL="171450" indent="-171450">
              <a:buSzPct val="25000"/>
              <a:buFont typeface="Arial"/>
              <a:buChar char="•"/>
            </a:pPr>
            <a:r>
              <a:rPr lang="en-US" sz="1100" b="1" dirty="0">
                <a:solidFill>
                  <a:prstClr val="black"/>
                </a:solidFill>
                <a:ea typeface="Calibri"/>
                <a:cs typeface="Calibri"/>
                <a:sym typeface="Calibri"/>
              </a:rPr>
              <a:t>Titrate to goal antithrombotic therapy over 4-7 days</a:t>
            </a:r>
          </a:p>
          <a:p>
            <a:pPr marL="171450" indent="-171450">
              <a:buSzPct val="25000"/>
              <a:buFont typeface="Arial"/>
              <a:buChar char="•"/>
            </a:pPr>
            <a:r>
              <a:rPr lang="en-US" sz="1100" b="1" dirty="0">
                <a:solidFill>
                  <a:prstClr val="black"/>
                </a:solidFill>
                <a:ea typeface="Calibri"/>
                <a:cs typeface="Calibri"/>
                <a:sym typeface="Calibri"/>
              </a:rPr>
              <a:t>Repeat NCT once at full anticoagulation</a:t>
            </a:r>
          </a:p>
          <a:p>
            <a:pPr marL="171450" indent="-171450">
              <a:buSzPct val="25000"/>
              <a:buFont typeface="Arial"/>
              <a:buChar char="•"/>
            </a:pPr>
            <a:r>
              <a:rPr lang="en-US" sz="1100" b="1" dirty="0">
                <a:solidFill>
                  <a:prstClr val="black"/>
                </a:solidFill>
                <a:ea typeface="Calibri"/>
                <a:cs typeface="Calibri"/>
                <a:sym typeface="Calibri"/>
              </a:rPr>
              <a:t>Inactivate on transplant list until repeat NCT at full anticoagulation</a:t>
            </a:r>
          </a:p>
        </p:txBody>
      </p:sp>
      <p:sp>
        <p:nvSpPr>
          <p:cNvPr id="77" name="Rectangle 76"/>
          <p:cNvSpPr/>
          <p:nvPr/>
        </p:nvSpPr>
        <p:spPr>
          <a:xfrm>
            <a:off x="4398470" y="4202407"/>
            <a:ext cx="1208855" cy="246221"/>
          </a:xfrm>
          <a:prstGeom prst="rect">
            <a:avLst/>
          </a:prstGeom>
          <a:ln w="12700">
            <a:solidFill>
              <a:srgbClr val="FF0000"/>
            </a:solidFill>
          </a:ln>
        </p:spPr>
        <p:txBody>
          <a:bodyPr wrap="square">
            <a:spAutoFit/>
          </a:bodyPr>
          <a:lstStyle/>
          <a:p>
            <a:pPr>
              <a:buSzPct val="25000"/>
            </a:pPr>
            <a:r>
              <a:rPr lang="en-US" sz="1000" b="1" dirty="0">
                <a:solidFill>
                  <a:prstClr val="black"/>
                </a:solidFill>
                <a:ea typeface="Calibri"/>
                <a:cs typeface="Calibri"/>
                <a:sym typeface="Calibri"/>
              </a:rPr>
              <a:t>Bleed expansion</a:t>
            </a:r>
          </a:p>
        </p:txBody>
      </p:sp>
      <p:cxnSp>
        <p:nvCxnSpPr>
          <p:cNvPr id="78" name="Shape 180"/>
          <p:cNvCxnSpPr>
            <a:endCxn id="56" idx="2"/>
          </p:cNvCxnSpPr>
          <p:nvPr/>
        </p:nvCxnSpPr>
        <p:spPr>
          <a:xfrm flipV="1">
            <a:off x="5713560" y="4048783"/>
            <a:ext cx="5237" cy="494412"/>
          </a:xfrm>
          <a:prstGeom prst="straightConnector1">
            <a:avLst/>
          </a:prstGeom>
          <a:noFill/>
          <a:ln w="9525" cap="flat" cmpd="sng">
            <a:solidFill>
              <a:srgbClr val="FF0000"/>
            </a:solidFill>
            <a:prstDash val="solid"/>
            <a:miter/>
            <a:headEnd type="none" w="med" len="med"/>
            <a:tailEnd type="triangle" w="lg" len="lg"/>
          </a:ln>
        </p:spPr>
      </p:cxnSp>
      <p:sp>
        <p:nvSpPr>
          <p:cNvPr id="79" name="Shape 179"/>
          <p:cNvSpPr txBox="1"/>
          <p:nvPr/>
        </p:nvSpPr>
        <p:spPr>
          <a:xfrm>
            <a:off x="8311897" y="1442764"/>
            <a:ext cx="3750734" cy="1617754"/>
          </a:xfrm>
          <a:prstGeom prst="rect">
            <a:avLst/>
          </a:prstGeom>
          <a:noFill/>
          <a:ln w="19050" cap="flat" cmpd="sng">
            <a:solidFill>
              <a:srgbClr val="FF0000"/>
            </a:solidFill>
            <a:prstDash val="solid"/>
            <a:round/>
            <a:headEnd type="none" w="med" len="med"/>
            <a:tailEnd type="none" w="med" len="med"/>
          </a:ln>
        </p:spPr>
        <p:txBody>
          <a:bodyPr lIns="45720" tIns="45700" rIns="91425" bIns="45700" anchor="t" anchorCtr="0">
            <a:noAutofit/>
          </a:bodyPr>
          <a:lstStyle/>
          <a:p>
            <a:pPr marL="171450" indent="-171450">
              <a:buSzPct val="25000"/>
              <a:buFont typeface="Arial"/>
              <a:buChar char="•"/>
            </a:pPr>
            <a:r>
              <a:rPr lang="en-US" sz="1100" dirty="0">
                <a:solidFill>
                  <a:prstClr val="black"/>
                </a:solidFill>
                <a:ea typeface="Calibri"/>
                <a:cs typeface="Calibri"/>
                <a:sym typeface="Calibri"/>
              </a:rPr>
              <a:t>Repeat NCT @ 48 </a:t>
            </a:r>
            <a:r>
              <a:rPr lang="en-US" sz="1100" dirty="0" err="1">
                <a:solidFill>
                  <a:prstClr val="black"/>
                </a:solidFill>
                <a:ea typeface="Calibri"/>
                <a:cs typeface="Calibri"/>
                <a:sym typeface="Calibri"/>
              </a:rPr>
              <a:t>hrs</a:t>
            </a:r>
            <a:endParaRPr lang="en-US" sz="1100" dirty="0">
              <a:solidFill>
                <a:prstClr val="black"/>
              </a:solidFill>
              <a:ea typeface="Calibri"/>
              <a:cs typeface="Calibri"/>
              <a:sym typeface="Calibri"/>
            </a:endParaRPr>
          </a:p>
          <a:p>
            <a:pPr marL="171450" indent="-171450">
              <a:buSzPct val="25000"/>
              <a:buFont typeface="Arial"/>
              <a:buChar char="•"/>
            </a:pPr>
            <a:r>
              <a:rPr lang="en-US" sz="1100" dirty="0">
                <a:solidFill>
                  <a:prstClr val="black"/>
                </a:solidFill>
                <a:ea typeface="Calibri"/>
                <a:cs typeface="Calibri"/>
                <a:sym typeface="Calibri"/>
              </a:rPr>
              <a:t>Hold antithrombotic therapy for 4-7 days, then restart at low-dose</a:t>
            </a:r>
          </a:p>
          <a:p>
            <a:pPr marL="171450" indent="-171450">
              <a:buSzPct val="25000"/>
              <a:buFont typeface="Arial"/>
              <a:buChar char="•"/>
            </a:pPr>
            <a:r>
              <a:rPr lang="en-US" sz="1100" dirty="0">
                <a:solidFill>
                  <a:prstClr val="black"/>
                </a:solidFill>
                <a:ea typeface="Calibri"/>
                <a:cs typeface="Calibri"/>
                <a:sym typeface="Calibri"/>
              </a:rPr>
              <a:t>If unable to obtain </a:t>
            </a:r>
            <a:r>
              <a:rPr lang="en-US" sz="1100" dirty="0" err="1">
                <a:solidFill>
                  <a:prstClr val="black"/>
                </a:solidFill>
                <a:ea typeface="Calibri"/>
                <a:cs typeface="Calibri"/>
                <a:sym typeface="Calibri"/>
              </a:rPr>
              <a:t>neuro</a:t>
            </a:r>
            <a:r>
              <a:rPr lang="en-US" sz="1100" dirty="0">
                <a:solidFill>
                  <a:prstClr val="black"/>
                </a:solidFill>
                <a:ea typeface="Calibri"/>
                <a:cs typeface="Calibri"/>
                <a:sym typeface="Calibri"/>
              </a:rPr>
              <a:t> exam, repeat NCT prior to resuming antithrombotic therapy</a:t>
            </a:r>
          </a:p>
          <a:p>
            <a:pPr marL="171450" indent="-171450">
              <a:buSzPct val="25000"/>
              <a:buFont typeface="Arial"/>
              <a:buChar char="•"/>
            </a:pPr>
            <a:r>
              <a:rPr lang="en-US" sz="1100" dirty="0">
                <a:solidFill>
                  <a:prstClr val="black"/>
                </a:solidFill>
                <a:ea typeface="Calibri"/>
                <a:cs typeface="Calibri"/>
                <a:sym typeface="Calibri"/>
              </a:rPr>
              <a:t>Titrate to goal antithrombotic therapy over 1-2 weeks </a:t>
            </a:r>
          </a:p>
          <a:p>
            <a:pPr marL="171450" indent="-171450">
              <a:buSzPct val="25000"/>
              <a:buFont typeface="Arial"/>
              <a:buChar char="•"/>
            </a:pPr>
            <a:r>
              <a:rPr lang="en-US" sz="1100" dirty="0">
                <a:solidFill>
                  <a:prstClr val="black"/>
                </a:solidFill>
                <a:ea typeface="Calibri"/>
                <a:cs typeface="Calibri"/>
                <a:sym typeface="Calibri"/>
              </a:rPr>
              <a:t>Repeat NCT once at full antithrombotic therapy</a:t>
            </a:r>
          </a:p>
          <a:p>
            <a:pPr marL="171450" indent="-171450">
              <a:buSzPct val="25000"/>
              <a:buFont typeface="Arial"/>
              <a:buChar char="•"/>
            </a:pPr>
            <a:r>
              <a:rPr lang="en-US" sz="1100" dirty="0">
                <a:solidFill>
                  <a:prstClr val="black"/>
                </a:solidFill>
                <a:ea typeface="Calibri"/>
                <a:cs typeface="Calibri"/>
                <a:sym typeface="Calibri"/>
              </a:rPr>
              <a:t>Inactivate on transplant list until repeat NCT at full antithrombotic therapy</a:t>
            </a:r>
          </a:p>
        </p:txBody>
      </p:sp>
      <p:sp>
        <p:nvSpPr>
          <p:cNvPr id="80" name="Shape 179"/>
          <p:cNvSpPr txBox="1"/>
          <p:nvPr/>
        </p:nvSpPr>
        <p:spPr>
          <a:xfrm>
            <a:off x="8311896" y="3160046"/>
            <a:ext cx="3750735" cy="1655560"/>
          </a:xfrm>
          <a:prstGeom prst="rect">
            <a:avLst/>
          </a:prstGeom>
          <a:noFill/>
          <a:ln w="19050" cap="flat" cmpd="sng">
            <a:solidFill>
              <a:srgbClr val="FF0000"/>
            </a:solidFill>
            <a:prstDash val="solid"/>
            <a:round/>
            <a:headEnd type="none" w="med" len="med"/>
            <a:tailEnd type="none" w="med" len="med"/>
          </a:ln>
        </p:spPr>
        <p:txBody>
          <a:bodyPr lIns="45720" tIns="45700" rIns="91425" bIns="45700" anchor="t" anchorCtr="0">
            <a:noAutofit/>
          </a:bodyPr>
          <a:lstStyle/>
          <a:p>
            <a:pPr marL="171450" indent="-171450">
              <a:buSzPct val="25000"/>
              <a:buFont typeface="Arial"/>
              <a:buChar char="•"/>
            </a:pPr>
            <a:r>
              <a:rPr lang="en-US" sz="1100" dirty="0">
                <a:solidFill>
                  <a:prstClr val="black"/>
                </a:solidFill>
                <a:ea typeface="Calibri"/>
                <a:cs typeface="Calibri"/>
                <a:sym typeface="Calibri"/>
              </a:rPr>
              <a:t>Repeat NCT per neurosurgery</a:t>
            </a:r>
          </a:p>
          <a:p>
            <a:pPr marL="171450" indent="-171450">
              <a:buSzPct val="25000"/>
              <a:buFont typeface="Arial"/>
              <a:buChar char="•"/>
            </a:pPr>
            <a:r>
              <a:rPr lang="en-US" sz="1100" dirty="0">
                <a:solidFill>
                  <a:srgbClr val="000000"/>
                </a:solidFill>
                <a:ea typeface="Calibri"/>
                <a:cs typeface="Calibri"/>
                <a:sym typeface="Calibri"/>
              </a:rPr>
              <a:t>Hold antithrombotic therapy for 1-2 weeks, </a:t>
            </a:r>
            <a:r>
              <a:rPr lang="en-US" sz="1100" dirty="0">
                <a:solidFill>
                  <a:prstClr val="black"/>
                </a:solidFill>
                <a:ea typeface="Calibri"/>
                <a:cs typeface="Calibri"/>
                <a:sym typeface="Calibri"/>
              </a:rPr>
              <a:t>then restart at low-dose</a:t>
            </a:r>
          </a:p>
          <a:p>
            <a:pPr marL="171450" indent="-171450">
              <a:buSzPct val="25000"/>
              <a:buFont typeface="Arial"/>
              <a:buChar char="•"/>
            </a:pPr>
            <a:r>
              <a:rPr lang="en-US" sz="1100" dirty="0">
                <a:solidFill>
                  <a:prstClr val="black"/>
                </a:solidFill>
                <a:ea typeface="Calibri"/>
                <a:cs typeface="Calibri"/>
                <a:sym typeface="Calibri"/>
              </a:rPr>
              <a:t>If unable to obtain </a:t>
            </a:r>
            <a:r>
              <a:rPr lang="en-US" sz="1100" dirty="0" err="1">
                <a:solidFill>
                  <a:prstClr val="black"/>
                </a:solidFill>
                <a:ea typeface="Calibri"/>
                <a:cs typeface="Calibri"/>
                <a:sym typeface="Calibri"/>
              </a:rPr>
              <a:t>neuro</a:t>
            </a:r>
            <a:r>
              <a:rPr lang="en-US" sz="1100" dirty="0">
                <a:solidFill>
                  <a:prstClr val="black"/>
                </a:solidFill>
                <a:ea typeface="Calibri"/>
                <a:cs typeface="Calibri"/>
                <a:sym typeface="Calibri"/>
              </a:rPr>
              <a:t> exam, repeat NCT prior to resuming antithrombotic therapy</a:t>
            </a:r>
          </a:p>
          <a:p>
            <a:pPr marL="171450" indent="-171450">
              <a:buSzPct val="25000"/>
              <a:buFont typeface="Arial"/>
              <a:buChar char="•"/>
            </a:pPr>
            <a:r>
              <a:rPr lang="en-US" sz="1100" dirty="0">
                <a:solidFill>
                  <a:prstClr val="black"/>
                </a:solidFill>
                <a:ea typeface="Calibri"/>
                <a:cs typeface="Calibri"/>
                <a:sym typeface="Calibri"/>
              </a:rPr>
              <a:t>Titrate to goal antithrombotic therapy over 2 weeks </a:t>
            </a:r>
          </a:p>
          <a:p>
            <a:pPr marL="171450" indent="-171450">
              <a:buSzPct val="25000"/>
              <a:buFont typeface="Arial"/>
              <a:buChar char="•"/>
            </a:pPr>
            <a:r>
              <a:rPr lang="en-US" sz="1100" dirty="0">
                <a:solidFill>
                  <a:prstClr val="black"/>
                </a:solidFill>
                <a:ea typeface="Calibri"/>
                <a:cs typeface="Calibri"/>
                <a:sym typeface="Calibri"/>
              </a:rPr>
              <a:t>Repeat NCT once at full antithrombotic therapy</a:t>
            </a:r>
          </a:p>
          <a:p>
            <a:pPr marL="171450" indent="-171450">
              <a:buSzPct val="25000"/>
              <a:buFont typeface="Arial"/>
              <a:buChar char="•"/>
            </a:pPr>
            <a:r>
              <a:rPr lang="en-US" sz="1100" dirty="0">
                <a:solidFill>
                  <a:prstClr val="black"/>
                </a:solidFill>
                <a:ea typeface="Calibri"/>
                <a:cs typeface="Calibri"/>
                <a:sym typeface="Calibri"/>
              </a:rPr>
              <a:t>Inactivate on transplant list until repeat NCT at full antithrombotic therapy</a:t>
            </a:r>
          </a:p>
        </p:txBody>
      </p:sp>
      <p:sp>
        <p:nvSpPr>
          <p:cNvPr id="81" name="Rectangle 80"/>
          <p:cNvSpPr/>
          <p:nvPr/>
        </p:nvSpPr>
        <p:spPr>
          <a:xfrm>
            <a:off x="7233970" y="1796497"/>
            <a:ext cx="983046" cy="553998"/>
          </a:xfrm>
          <a:prstGeom prst="rect">
            <a:avLst/>
          </a:prstGeom>
          <a:ln w="12700">
            <a:solidFill>
              <a:srgbClr val="FF0000"/>
            </a:solidFill>
          </a:ln>
        </p:spPr>
        <p:txBody>
          <a:bodyPr wrap="square" lIns="0" rIns="0">
            <a:spAutoFit/>
          </a:bodyPr>
          <a:lstStyle/>
          <a:p>
            <a:pPr algn="ctr">
              <a:buSzPct val="25000"/>
            </a:pPr>
            <a:r>
              <a:rPr lang="en-US" sz="1000" b="1" dirty="0">
                <a:solidFill>
                  <a:prstClr val="black"/>
                </a:solidFill>
                <a:ea typeface="Calibri"/>
                <a:cs typeface="Calibri"/>
                <a:sym typeface="Calibri"/>
              </a:rPr>
              <a:t>No neurosurgical intervention</a:t>
            </a:r>
          </a:p>
        </p:txBody>
      </p:sp>
      <p:sp>
        <p:nvSpPr>
          <p:cNvPr id="82" name="Rectangle 81"/>
          <p:cNvSpPr/>
          <p:nvPr/>
        </p:nvSpPr>
        <p:spPr>
          <a:xfrm>
            <a:off x="7302669" y="3603696"/>
            <a:ext cx="924810" cy="400110"/>
          </a:xfrm>
          <a:prstGeom prst="rect">
            <a:avLst/>
          </a:prstGeom>
          <a:ln w="12700">
            <a:solidFill>
              <a:srgbClr val="FF0000"/>
            </a:solidFill>
          </a:ln>
        </p:spPr>
        <p:txBody>
          <a:bodyPr wrap="square" lIns="0" rIns="0">
            <a:spAutoFit/>
          </a:bodyPr>
          <a:lstStyle/>
          <a:p>
            <a:pPr algn="ctr">
              <a:buSzPct val="25000"/>
            </a:pPr>
            <a:r>
              <a:rPr lang="en-US" sz="1000" b="1" dirty="0">
                <a:solidFill>
                  <a:prstClr val="black"/>
                </a:solidFill>
                <a:ea typeface="Calibri"/>
                <a:cs typeface="Calibri"/>
                <a:sym typeface="Calibri"/>
              </a:rPr>
              <a:t>Neurosurgical intervention</a:t>
            </a:r>
          </a:p>
        </p:txBody>
      </p:sp>
      <p:cxnSp>
        <p:nvCxnSpPr>
          <p:cNvPr id="83" name="Shape 180"/>
          <p:cNvCxnSpPr>
            <a:stCxn id="56" idx="3"/>
          </p:cNvCxnSpPr>
          <p:nvPr/>
        </p:nvCxnSpPr>
        <p:spPr>
          <a:xfrm flipV="1">
            <a:off x="7183006" y="2372591"/>
            <a:ext cx="1128890" cy="765359"/>
          </a:xfrm>
          <a:prstGeom prst="straightConnector1">
            <a:avLst/>
          </a:prstGeom>
          <a:noFill/>
          <a:ln w="9525" cap="flat" cmpd="sng">
            <a:solidFill>
              <a:srgbClr val="FF0000"/>
            </a:solidFill>
            <a:prstDash val="solid"/>
            <a:miter/>
            <a:headEnd type="none" w="med" len="med"/>
            <a:tailEnd type="triangle" w="lg" len="lg"/>
          </a:ln>
        </p:spPr>
      </p:cxnSp>
      <p:cxnSp>
        <p:nvCxnSpPr>
          <p:cNvPr id="84" name="Shape 180"/>
          <p:cNvCxnSpPr>
            <a:stCxn id="56" idx="3"/>
          </p:cNvCxnSpPr>
          <p:nvPr/>
        </p:nvCxnSpPr>
        <p:spPr>
          <a:xfrm>
            <a:off x="7183006" y="3137950"/>
            <a:ext cx="1138403" cy="360764"/>
          </a:xfrm>
          <a:prstGeom prst="straightConnector1">
            <a:avLst/>
          </a:prstGeom>
          <a:noFill/>
          <a:ln w="9525" cap="flat" cmpd="sng">
            <a:solidFill>
              <a:srgbClr val="FF0000"/>
            </a:solidFill>
            <a:prstDash val="solid"/>
            <a:miter/>
            <a:headEnd type="none" w="med" len="med"/>
            <a:tailEnd type="triangle" w="lg" len="lg"/>
          </a:ln>
        </p:spPr>
      </p:cxnSp>
      <p:sp>
        <p:nvSpPr>
          <p:cNvPr id="85" name="Shape 179"/>
          <p:cNvSpPr txBox="1"/>
          <p:nvPr/>
        </p:nvSpPr>
        <p:spPr>
          <a:xfrm>
            <a:off x="393745" y="5937971"/>
            <a:ext cx="4674773" cy="236699"/>
          </a:xfrm>
          <a:prstGeom prst="rect">
            <a:avLst/>
          </a:prstGeom>
          <a:noFill/>
          <a:ln w="12700" cap="flat" cmpd="sng">
            <a:noFill/>
            <a:prstDash val="solid"/>
            <a:round/>
            <a:headEnd type="none" w="med" len="med"/>
            <a:tailEnd type="none" w="med" len="med"/>
          </a:ln>
        </p:spPr>
        <p:txBody>
          <a:bodyPr lIns="91425" tIns="45700" rIns="91425" bIns="45700" anchor="t" anchorCtr="0">
            <a:noAutofit/>
          </a:bodyPr>
          <a:lstStyle/>
          <a:p>
            <a:pPr>
              <a:buSzPct val="25000"/>
            </a:pPr>
            <a:r>
              <a:rPr lang="en-US" sz="900" baseline="30000" dirty="0">
                <a:ea typeface="Calibri"/>
                <a:cs typeface="Calibri"/>
                <a:sym typeface="Calibri"/>
              </a:rPr>
              <a:t>1</a:t>
            </a:r>
            <a:r>
              <a:rPr lang="en-US" sz="900" dirty="0">
                <a:ea typeface="Calibri"/>
                <a:cs typeface="Calibri"/>
                <a:sym typeface="Calibri"/>
              </a:rPr>
              <a:t> </a:t>
            </a:r>
            <a:r>
              <a:rPr lang="en-US" sz="900" b="1" dirty="0">
                <a:ea typeface="Calibri"/>
                <a:cs typeface="Calibri"/>
                <a:sym typeface="Calibri"/>
              </a:rPr>
              <a:t>Size of bleed as agreed upon by neurology, neurosurgery, and cardiology</a:t>
            </a:r>
          </a:p>
        </p:txBody>
      </p:sp>
      <p:sp>
        <p:nvSpPr>
          <p:cNvPr id="86" name="TextBox 85"/>
          <p:cNvSpPr txBox="1"/>
          <p:nvPr/>
        </p:nvSpPr>
        <p:spPr>
          <a:xfrm>
            <a:off x="409903" y="6129693"/>
            <a:ext cx="4326826" cy="230832"/>
          </a:xfrm>
          <a:prstGeom prst="rect">
            <a:avLst/>
          </a:prstGeom>
          <a:noFill/>
          <a:ln w="19050">
            <a:noFill/>
          </a:ln>
        </p:spPr>
        <p:txBody>
          <a:bodyPr wrap="none" rtlCol="0">
            <a:spAutoFit/>
          </a:bodyPr>
          <a:lstStyle/>
          <a:p>
            <a:r>
              <a:rPr lang="en-US" sz="900" b="1" dirty="0"/>
              <a:t>For ***hemorrhagic </a:t>
            </a:r>
            <a:r>
              <a:rPr lang="en-US" sz="900" b="1" dirty="0" err="1"/>
              <a:t>neuroprotective</a:t>
            </a:r>
            <a:r>
              <a:rPr lang="en-US" sz="900" b="1" dirty="0"/>
              <a:t> measures, please refer to the Appendix</a:t>
            </a:r>
          </a:p>
        </p:txBody>
      </p:sp>
      <p:sp>
        <p:nvSpPr>
          <p:cNvPr id="87" name="Rectangle 86"/>
          <p:cNvSpPr/>
          <p:nvPr/>
        </p:nvSpPr>
        <p:spPr>
          <a:xfrm>
            <a:off x="8654246" y="5964121"/>
            <a:ext cx="181165" cy="323387"/>
          </a:xfrm>
          <a:prstGeom prst="rect">
            <a:avLst/>
          </a:prstGeom>
        </p:spPr>
        <p:txBody>
          <a:bodyPr wrap="none">
            <a:spAutoFit/>
          </a:bodyPr>
          <a:lstStyle/>
          <a:p>
            <a:endParaRPr lang="en-US" dirty="0"/>
          </a:p>
        </p:txBody>
      </p:sp>
      <p:sp>
        <p:nvSpPr>
          <p:cNvPr id="91" name="Rectangle 90"/>
          <p:cNvSpPr/>
          <p:nvPr/>
        </p:nvSpPr>
        <p:spPr>
          <a:xfrm>
            <a:off x="4440970" y="1764144"/>
            <a:ext cx="1208855" cy="246221"/>
          </a:xfrm>
          <a:prstGeom prst="rect">
            <a:avLst/>
          </a:prstGeom>
          <a:ln w="12700">
            <a:solidFill>
              <a:srgbClr val="FF0000"/>
            </a:solidFill>
          </a:ln>
        </p:spPr>
        <p:txBody>
          <a:bodyPr wrap="square">
            <a:spAutoFit/>
          </a:bodyPr>
          <a:lstStyle/>
          <a:p>
            <a:pPr>
              <a:buSzPct val="25000"/>
            </a:pPr>
            <a:r>
              <a:rPr lang="en-US" sz="1000" b="1" dirty="0">
                <a:solidFill>
                  <a:prstClr val="black"/>
                </a:solidFill>
                <a:ea typeface="Calibri"/>
                <a:cs typeface="Calibri"/>
                <a:sym typeface="Calibri"/>
              </a:rPr>
              <a:t>Bleed expansion</a:t>
            </a:r>
          </a:p>
        </p:txBody>
      </p:sp>
    </p:spTree>
    <p:extLst>
      <p:ext uri="{BB962C8B-B14F-4D97-AF65-F5344CB8AC3E}">
        <p14:creationId xmlns:p14="http://schemas.microsoft.com/office/powerpoint/2010/main" val="638077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2050" name="Picture 3" descr="cid:image001.jpg@01CFD748.8BA09D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0101" y="226197"/>
            <a:ext cx="1949503" cy="50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18"/>
          </p:nvPr>
        </p:nvSpPr>
        <p:spPr/>
        <p:txBody>
          <a:bodyPr/>
          <a:lstStyle/>
          <a:p>
            <a:r>
              <a:rPr lang="en-US" dirty="0"/>
              <a:t>VI. Appendix to VAD Stroke Management Pathways</a:t>
            </a:r>
          </a:p>
        </p:txBody>
      </p:sp>
      <p:sp>
        <p:nvSpPr>
          <p:cNvPr id="37" name="Shape 427"/>
          <p:cNvSpPr txBox="1"/>
          <p:nvPr/>
        </p:nvSpPr>
        <p:spPr>
          <a:xfrm>
            <a:off x="4182446" y="823071"/>
            <a:ext cx="3607973" cy="5505136"/>
          </a:xfrm>
          <a:prstGeom prst="rect">
            <a:avLst/>
          </a:prstGeom>
          <a:noFill/>
          <a:ln w="9525" cap="flat" cmpd="sng">
            <a:noFill/>
            <a:prstDash val="solid"/>
            <a:round/>
            <a:headEnd type="none" w="med" len="med"/>
            <a:tailEnd type="none" w="med" len="med"/>
          </a:ln>
        </p:spPr>
        <p:txBody>
          <a:bodyPr lIns="0" tIns="45700" rIns="91425" bIns="45700" anchor="t" anchorCtr="0">
            <a:noAutofit/>
          </a:bodyPr>
          <a:lstStyle/>
          <a:p>
            <a:pPr marL="0" marR="0" lvl="0" indent="0" rtl="0">
              <a:spcBef>
                <a:spcPts val="0"/>
              </a:spcBef>
              <a:buSzPct val="25000"/>
              <a:buNone/>
            </a:pPr>
            <a:r>
              <a:rPr lang="en-US" sz="1600" b="1" dirty="0">
                <a:solidFill>
                  <a:schemeClr val="accent5"/>
                </a:solidFill>
                <a:ea typeface="Calibri"/>
                <a:cs typeface="Calibri"/>
                <a:sym typeface="Calibri"/>
              </a:rPr>
              <a:t>**Neuroprotective measures </a:t>
            </a:r>
            <a:br>
              <a:rPr lang="en-US" sz="1600" b="1" dirty="0">
                <a:solidFill>
                  <a:schemeClr val="accent5"/>
                </a:solidFill>
                <a:ea typeface="Calibri"/>
                <a:cs typeface="Calibri"/>
                <a:sym typeface="Calibri"/>
              </a:rPr>
            </a:br>
            <a:r>
              <a:rPr lang="en-US" sz="1600" b="1" dirty="0">
                <a:solidFill>
                  <a:schemeClr val="accent5"/>
                </a:solidFill>
                <a:ea typeface="Calibri"/>
                <a:cs typeface="Calibri"/>
                <a:sym typeface="Calibri"/>
              </a:rPr>
              <a:t>for increased ICP</a:t>
            </a:r>
          </a:p>
          <a:p>
            <a:pPr marL="91440" marR="0" lvl="0" indent="-91440" rtl="0">
              <a:spcBef>
                <a:spcPts val="600"/>
              </a:spcBef>
              <a:buSzPct val="75000"/>
              <a:buFont typeface="Arial"/>
              <a:buChar char="•"/>
            </a:pPr>
            <a:r>
              <a:rPr lang="en-US" sz="1100" dirty="0">
                <a:solidFill>
                  <a:schemeClr val="dk1"/>
                </a:solidFill>
                <a:ea typeface="Calibri"/>
                <a:cs typeface="Calibri"/>
                <a:sym typeface="Calibri"/>
              </a:rPr>
              <a:t>Continuous cardiorespiratory monitoring</a:t>
            </a:r>
          </a:p>
          <a:p>
            <a:pPr marL="91440" marR="0" lvl="0" indent="-91440" rtl="0">
              <a:spcBef>
                <a:spcPts val="600"/>
              </a:spcBef>
              <a:buSzPct val="75000"/>
              <a:buFont typeface="Arial"/>
              <a:buChar char="•"/>
            </a:pPr>
            <a:r>
              <a:rPr lang="en-US" sz="1100" dirty="0">
                <a:solidFill>
                  <a:schemeClr val="dk1"/>
                </a:solidFill>
                <a:ea typeface="Calibri"/>
                <a:cs typeface="Calibri"/>
                <a:sym typeface="Calibri"/>
              </a:rPr>
              <a:t>NPO, Head of bed 30 degrees, midline</a:t>
            </a:r>
          </a:p>
          <a:p>
            <a:pPr marL="91440" marR="0" lvl="0" indent="-91440" rtl="0">
              <a:spcBef>
                <a:spcPts val="600"/>
              </a:spcBef>
              <a:buSzPct val="75000"/>
              <a:buFont typeface="Arial"/>
              <a:buChar char="•"/>
            </a:pPr>
            <a:r>
              <a:rPr lang="en-US" sz="1100" dirty="0">
                <a:solidFill>
                  <a:schemeClr val="dk1"/>
                </a:solidFill>
                <a:ea typeface="Calibri"/>
                <a:cs typeface="Calibri"/>
                <a:sym typeface="Calibri"/>
              </a:rPr>
              <a:t>BP goals based on clinical scenario: </a:t>
            </a:r>
          </a:p>
          <a:p>
            <a:pPr marL="91440" marR="0" lvl="0" indent="-91440" rtl="0">
              <a:spcBef>
                <a:spcPts val="600"/>
              </a:spcBef>
              <a:buSzPct val="75000"/>
              <a:buFont typeface="Arial"/>
              <a:buChar char="•"/>
            </a:pPr>
            <a:r>
              <a:rPr lang="en-US" sz="1100" dirty="0">
                <a:solidFill>
                  <a:schemeClr val="dk1"/>
                </a:solidFill>
                <a:ea typeface="Calibri"/>
                <a:cs typeface="Calibri"/>
                <a:sym typeface="Calibri"/>
              </a:rPr>
              <a:t>If pulsatile pump, aim for Systolic blood pressure 25-50%ile for age; avoid hypertension and hypotension </a:t>
            </a:r>
          </a:p>
          <a:p>
            <a:pPr marL="91440" marR="0" lvl="0" indent="-91440" rtl="0">
              <a:spcBef>
                <a:spcPts val="600"/>
              </a:spcBef>
              <a:buSzPct val="75000"/>
              <a:buFont typeface="Arial"/>
              <a:buChar char="•"/>
            </a:pPr>
            <a:r>
              <a:rPr lang="en-US" sz="1100" dirty="0">
                <a:solidFill>
                  <a:schemeClr val="dk1"/>
                </a:solidFill>
                <a:ea typeface="Calibri"/>
                <a:cs typeface="Calibri"/>
                <a:sym typeface="Calibri"/>
              </a:rPr>
              <a:t>If continuous-flow, aggressively maintain systemic Doppler pressure goal (hyper- and hypotension may both be detrimental)</a:t>
            </a:r>
          </a:p>
          <a:p>
            <a:pPr marL="91440" indent="-91440">
              <a:spcBef>
                <a:spcPts val="600"/>
              </a:spcBef>
              <a:buSzPct val="75000"/>
              <a:buFont typeface="Arial"/>
              <a:buChar char="•"/>
            </a:pPr>
            <a:r>
              <a:rPr lang="en-US" sz="1100" dirty="0">
                <a:solidFill>
                  <a:schemeClr val="dk1"/>
                </a:solidFill>
                <a:ea typeface="Calibri"/>
                <a:cs typeface="Calibri"/>
                <a:sym typeface="Calibri"/>
              </a:rPr>
              <a:t>Target </a:t>
            </a:r>
            <a:r>
              <a:rPr lang="en-US" sz="1100" dirty="0" err="1">
                <a:solidFill>
                  <a:schemeClr val="dk1"/>
                </a:solidFill>
                <a:ea typeface="Calibri"/>
                <a:cs typeface="Calibri"/>
                <a:sym typeface="Calibri"/>
              </a:rPr>
              <a:t>euvolemia</a:t>
            </a:r>
            <a:r>
              <a:rPr lang="en-US" sz="1100" dirty="0">
                <a:solidFill>
                  <a:schemeClr val="dk1"/>
                </a:solidFill>
                <a:ea typeface="Calibri"/>
                <a:cs typeface="Calibri"/>
                <a:sym typeface="Calibri"/>
              </a:rPr>
              <a:t> (general CVP 5-8)</a:t>
            </a:r>
          </a:p>
          <a:p>
            <a:pPr marL="91440" indent="-91440">
              <a:spcBef>
                <a:spcPts val="600"/>
              </a:spcBef>
              <a:buSzPct val="75000"/>
              <a:buFont typeface="Arial"/>
              <a:buChar char="•"/>
            </a:pPr>
            <a:r>
              <a:rPr lang="en-US" sz="1100" dirty="0">
                <a:solidFill>
                  <a:schemeClr val="dk1"/>
                </a:solidFill>
                <a:ea typeface="Calibri"/>
                <a:cs typeface="Calibri"/>
                <a:sym typeface="Calibri"/>
              </a:rPr>
              <a:t>Target higher sodium goals in discussion with neurology</a:t>
            </a:r>
          </a:p>
          <a:p>
            <a:pPr marL="91440" marR="0" lvl="0" indent="-91440" rtl="0">
              <a:spcBef>
                <a:spcPts val="600"/>
              </a:spcBef>
              <a:buSzPct val="75000"/>
              <a:buFont typeface="Arial"/>
              <a:buChar char="•"/>
            </a:pPr>
            <a:r>
              <a:rPr lang="en-US" sz="1100" dirty="0">
                <a:solidFill>
                  <a:schemeClr val="dk1"/>
                </a:solidFill>
                <a:ea typeface="Calibri"/>
                <a:cs typeface="Calibri"/>
                <a:sym typeface="Calibri"/>
              </a:rPr>
              <a:t>Treat hypertension with short acting, easily titratable agents (i.e. hydralazine, </a:t>
            </a:r>
            <a:r>
              <a:rPr lang="en-US" sz="1100" dirty="0" err="1">
                <a:solidFill>
                  <a:schemeClr val="dk1"/>
                </a:solidFill>
                <a:ea typeface="Calibri"/>
                <a:cs typeface="Calibri"/>
                <a:sym typeface="Calibri"/>
              </a:rPr>
              <a:t>nicardipine</a:t>
            </a:r>
            <a:r>
              <a:rPr lang="en-US" sz="1100" dirty="0">
                <a:solidFill>
                  <a:schemeClr val="dk1"/>
                </a:solidFill>
                <a:ea typeface="Calibri"/>
                <a:cs typeface="Calibri"/>
                <a:sym typeface="Calibri"/>
              </a:rPr>
              <a:t>, </a:t>
            </a:r>
            <a:r>
              <a:rPr lang="en-US" sz="1100" dirty="0" err="1">
                <a:solidFill>
                  <a:schemeClr val="dk1"/>
                </a:solidFill>
                <a:ea typeface="Calibri"/>
                <a:cs typeface="Calibri"/>
                <a:sym typeface="Calibri"/>
              </a:rPr>
              <a:t>clevidipine</a:t>
            </a:r>
            <a:r>
              <a:rPr lang="en-US" sz="1100" dirty="0">
                <a:solidFill>
                  <a:schemeClr val="dk1"/>
                </a:solidFill>
                <a:ea typeface="Calibri"/>
                <a:cs typeface="Calibri"/>
                <a:sym typeface="Calibri"/>
              </a:rPr>
              <a:t>; avoid nitroprusside and </a:t>
            </a:r>
            <a:r>
              <a:rPr lang="en-US" sz="1100" dirty="0" err="1">
                <a:solidFill>
                  <a:schemeClr val="dk1"/>
                </a:solidFill>
                <a:ea typeface="Calibri"/>
                <a:cs typeface="Calibri"/>
                <a:sym typeface="Calibri"/>
              </a:rPr>
              <a:t>esmolol</a:t>
            </a:r>
            <a:r>
              <a:rPr lang="en-US" sz="1100" dirty="0">
                <a:solidFill>
                  <a:schemeClr val="dk1"/>
                </a:solidFill>
                <a:ea typeface="Calibri"/>
                <a:cs typeface="Calibri"/>
                <a:sym typeface="Calibri"/>
              </a:rPr>
              <a:t>)</a:t>
            </a:r>
          </a:p>
          <a:p>
            <a:pPr marL="91440" marR="0" lvl="0" indent="-91440" rtl="0">
              <a:spcBef>
                <a:spcPts val="600"/>
              </a:spcBef>
              <a:buSzPct val="75000"/>
              <a:buFont typeface="Arial"/>
              <a:buChar char="•"/>
            </a:pPr>
            <a:r>
              <a:rPr lang="en-US" sz="1100" dirty="0" err="1">
                <a:solidFill>
                  <a:schemeClr val="dk1"/>
                </a:solidFill>
                <a:ea typeface="Calibri"/>
                <a:cs typeface="Calibri"/>
                <a:sym typeface="Calibri"/>
              </a:rPr>
              <a:t>Euglycemia</a:t>
            </a:r>
            <a:r>
              <a:rPr lang="en-US" sz="1100" dirty="0">
                <a:solidFill>
                  <a:schemeClr val="dk1"/>
                </a:solidFill>
                <a:ea typeface="Calibri"/>
                <a:cs typeface="Calibri"/>
                <a:sym typeface="Calibri"/>
              </a:rPr>
              <a:t>; aggressively control hyperglycemia</a:t>
            </a:r>
          </a:p>
          <a:p>
            <a:pPr marL="91440" marR="0" lvl="0" indent="-91440" rtl="0">
              <a:spcBef>
                <a:spcPts val="600"/>
              </a:spcBef>
              <a:buSzPct val="75000"/>
              <a:buFont typeface="Arial"/>
              <a:buChar char="•"/>
            </a:pPr>
            <a:r>
              <a:rPr lang="en-US" sz="1100" dirty="0" err="1">
                <a:solidFill>
                  <a:schemeClr val="dk1"/>
                </a:solidFill>
                <a:ea typeface="Calibri"/>
                <a:cs typeface="Calibri"/>
                <a:sym typeface="Calibri"/>
              </a:rPr>
              <a:t>Euthermia</a:t>
            </a:r>
            <a:r>
              <a:rPr lang="en-US" sz="1100" dirty="0">
                <a:solidFill>
                  <a:schemeClr val="dk1"/>
                </a:solidFill>
                <a:ea typeface="Calibri"/>
                <a:cs typeface="Calibri"/>
                <a:sym typeface="Calibri"/>
              </a:rPr>
              <a:t>: Acetaminophen or cooling blanket for T&gt;37.5; monitor for shivering</a:t>
            </a:r>
          </a:p>
          <a:p>
            <a:pPr marL="91440" marR="0" lvl="0" indent="-91440" rtl="0">
              <a:spcBef>
                <a:spcPts val="600"/>
              </a:spcBef>
              <a:buSzPct val="75000"/>
              <a:buFont typeface="Arial"/>
              <a:buChar char="•"/>
            </a:pPr>
            <a:r>
              <a:rPr lang="en-US" sz="1100" dirty="0">
                <a:solidFill>
                  <a:schemeClr val="dk1"/>
                </a:solidFill>
                <a:ea typeface="Calibri"/>
                <a:cs typeface="Calibri"/>
                <a:sym typeface="Calibri"/>
              </a:rPr>
              <a:t>Seizure control with antiepileptic drugs if suspected seizure activity (i.e. 20mg/kg fosphenytoin or Keppra 40mg/kg unless contraindications)</a:t>
            </a:r>
          </a:p>
          <a:p>
            <a:pPr marL="91440" indent="-91440">
              <a:spcBef>
                <a:spcPts val="600"/>
              </a:spcBef>
              <a:buSzPct val="75000"/>
              <a:buFont typeface="Arial"/>
              <a:buChar char="•"/>
            </a:pPr>
            <a:r>
              <a:rPr lang="en-US" sz="1100" dirty="0">
                <a:solidFill>
                  <a:schemeClr val="dk1"/>
                </a:solidFill>
                <a:ea typeface="Calibri"/>
                <a:cs typeface="Calibri"/>
                <a:sym typeface="Calibri"/>
              </a:rPr>
              <a:t>If intubated, maintain pCO2 &gt; 40</a:t>
            </a:r>
          </a:p>
        </p:txBody>
      </p:sp>
      <p:sp>
        <p:nvSpPr>
          <p:cNvPr id="40" name="Shape 427"/>
          <p:cNvSpPr txBox="1"/>
          <p:nvPr/>
        </p:nvSpPr>
        <p:spPr>
          <a:xfrm>
            <a:off x="427608" y="823071"/>
            <a:ext cx="3303144" cy="5639868"/>
          </a:xfrm>
          <a:prstGeom prst="rect">
            <a:avLst/>
          </a:prstGeom>
          <a:noFill/>
          <a:ln w="9525" cap="flat" cmpd="sng">
            <a:noFill/>
            <a:prstDash val="solid"/>
            <a:round/>
            <a:headEnd type="none" w="med" len="med"/>
            <a:tailEnd type="none" w="med" len="med"/>
          </a:ln>
        </p:spPr>
        <p:txBody>
          <a:bodyPr lIns="0" tIns="45700" rIns="91425" bIns="45700" anchor="t" anchorCtr="0">
            <a:noAutofit/>
          </a:bodyPr>
          <a:lstStyle/>
          <a:p>
            <a:pPr marL="0" marR="0" lvl="0" indent="0" defTabSz="457200" rtl="0">
              <a:buSzPct val="25000"/>
              <a:buNone/>
            </a:pPr>
            <a:r>
              <a:rPr lang="en-US" sz="1600" b="1" dirty="0">
                <a:solidFill>
                  <a:schemeClr val="accent5"/>
                </a:solidFill>
                <a:ea typeface="Calibri"/>
                <a:cs typeface="Calibri"/>
                <a:sym typeface="Calibri"/>
              </a:rPr>
              <a:t>*Neuroprotective measures </a:t>
            </a:r>
            <a:br>
              <a:rPr lang="en-US" sz="1600" b="1" dirty="0">
                <a:solidFill>
                  <a:schemeClr val="accent5"/>
                </a:solidFill>
                <a:ea typeface="Calibri"/>
                <a:cs typeface="Calibri"/>
                <a:sym typeface="Calibri"/>
              </a:rPr>
            </a:br>
            <a:r>
              <a:rPr lang="en-US" sz="1600" b="1" dirty="0">
                <a:solidFill>
                  <a:schemeClr val="accent5"/>
                </a:solidFill>
                <a:ea typeface="Calibri"/>
                <a:cs typeface="Calibri"/>
                <a:sym typeface="Calibri"/>
              </a:rPr>
              <a:t>for ischemic stroke</a:t>
            </a:r>
            <a:endParaRPr lang="en-US" sz="1050" dirty="0">
              <a:solidFill>
                <a:schemeClr val="dk1"/>
              </a:solidFill>
              <a:ea typeface="Calibri"/>
              <a:cs typeface="Calibri"/>
              <a:sym typeface="Calibri"/>
            </a:endParaRPr>
          </a:p>
          <a:p>
            <a:pPr marL="91440" marR="0" lvl="0" indent="-91440" defTabSz="457200" rtl="0">
              <a:spcBef>
                <a:spcPts val="600"/>
              </a:spcBef>
              <a:buSzPct val="75000"/>
              <a:buFont typeface="Arial" charset="0"/>
              <a:buChar char="•"/>
            </a:pPr>
            <a:r>
              <a:rPr lang="en-US" sz="1100" dirty="0">
                <a:solidFill>
                  <a:schemeClr val="dk1"/>
                </a:solidFill>
                <a:ea typeface="Calibri"/>
                <a:cs typeface="Calibri"/>
                <a:sym typeface="Calibri"/>
              </a:rPr>
              <a:t>Continuous cardiorespiratory monitoring</a:t>
            </a:r>
          </a:p>
          <a:p>
            <a:pPr marL="91440" marR="0" lvl="0" indent="-91440" defTabSz="457200" rtl="0">
              <a:spcBef>
                <a:spcPts val="600"/>
              </a:spcBef>
              <a:buSzPct val="75000"/>
              <a:buFont typeface="Arial" charset="0"/>
              <a:buChar char="•"/>
            </a:pPr>
            <a:r>
              <a:rPr lang="en-US" sz="1100" dirty="0">
                <a:solidFill>
                  <a:schemeClr val="dk1"/>
                </a:solidFill>
                <a:ea typeface="Calibri"/>
                <a:cs typeface="Calibri"/>
                <a:sym typeface="Calibri"/>
              </a:rPr>
              <a:t>NPO,</a:t>
            </a:r>
            <a:r>
              <a:rPr lang="en-US" sz="1100" b="1" dirty="0">
                <a:solidFill>
                  <a:schemeClr val="dk1"/>
                </a:solidFill>
                <a:ea typeface="Calibri"/>
                <a:cs typeface="Calibri"/>
                <a:sym typeface="Calibri"/>
              </a:rPr>
              <a:t> Head of bed FLAT</a:t>
            </a:r>
          </a:p>
          <a:p>
            <a:pPr marL="91440" marR="0" lvl="0" indent="-91440" defTabSz="457200" rtl="0">
              <a:spcBef>
                <a:spcPts val="600"/>
              </a:spcBef>
              <a:buSzPct val="75000"/>
              <a:buFont typeface="Arial" charset="0"/>
              <a:buChar char="•"/>
            </a:pPr>
            <a:r>
              <a:rPr lang="en-US" sz="1100" dirty="0">
                <a:solidFill>
                  <a:schemeClr val="dk1"/>
                </a:solidFill>
                <a:ea typeface="Calibri"/>
                <a:cs typeface="Calibri"/>
                <a:sym typeface="Calibri"/>
              </a:rPr>
              <a:t>BP goals based on clinical scenario: </a:t>
            </a:r>
          </a:p>
          <a:p>
            <a:pPr marL="91440" lvl="1" indent="-91440" defTabSz="457200">
              <a:spcBef>
                <a:spcPts val="600"/>
              </a:spcBef>
              <a:buSzPct val="75000"/>
              <a:buFont typeface="Arial" charset="0"/>
              <a:buChar char="•"/>
            </a:pPr>
            <a:r>
              <a:rPr lang="en-US" sz="1100" dirty="0">
                <a:solidFill>
                  <a:schemeClr val="dk1"/>
                </a:solidFill>
                <a:ea typeface="Calibri"/>
                <a:cs typeface="Calibri"/>
                <a:sym typeface="Calibri"/>
              </a:rPr>
              <a:t>If pulsatile pump, aim for systolic blood pressure 50-95%ile for age but can accept unsustained SBP 15% above 95%ile for age unless tPA candidate.  </a:t>
            </a:r>
          </a:p>
          <a:p>
            <a:pPr marL="91440" lvl="1" indent="-91440" defTabSz="457200">
              <a:spcBef>
                <a:spcPts val="600"/>
              </a:spcBef>
              <a:buSzPct val="75000"/>
              <a:buFont typeface="Arial" charset="0"/>
              <a:buChar char="•"/>
            </a:pPr>
            <a:r>
              <a:rPr lang="en-US" sz="1100" dirty="0">
                <a:solidFill>
                  <a:schemeClr val="dk1"/>
                </a:solidFill>
                <a:ea typeface="Calibri"/>
                <a:cs typeface="Calibri"/>
                <a:sym typeface="Calibri"/>
              </a:rPr>
              <a:t>If continuous-flow, Doppler pressures as high as tolerable (10mm Hg above baseline systolic Doppler goals, but no higher than 85)</a:t>
            </a:r>
          </a:p>
          <a:p>
            <a:pPr marL="91440" indent="-91440" defTabSz="457200">
              <a:spcBef>
                <a:spcPts val="600"/>
              </a:spcBef>
              <a:buSzPct val="75000"/>
              <a:buFont typeface="Arial" charset="0"/>
              <a:buChar char="•"/>
            </a:pPr>
            <a:r>
              <a:rPr lang="en-US" sz="1100" dirty="0">
                <a:solidFill>
                  <a:schemeClr val="dk1"/>
                </a:solidFill>
                <a:ea typeface="Calibri"/>
                <a:cs typeface="Calibri"/>
                <a:sym typeface="Calibri"/>
              </a:rPr>
              <a:t>Target </a:t>
            </a:r>
            <a:r>
              <a:rPr lang="en-US" sz="1100" dirty="0" err="1">
                <a:solidFill>
                  <a:schemeClr val="dk1"/>
                </a:solidFill>
                <a:ea typeface="Calibri"/>
                <a:cs typeface="Calibri"/>
                <a:sym typeface="Calibri"/>
              </a:rPr>
              <a:t>euvolemia</a:t>
            </a:r>
            <a:r>
              <a:rPr lang="en-US" sz="1100" dirty="0">
                <a:solidFill>
                  <a:schemeClr val="dk1"/>
                </a:solidFill>
                <a:ea typeface="Calibri"/>
                <a:cs typeface="Calibri"/>
                <a:sym typeface="Calibri"/>
              </a:rPr>
              <a:t> and avoid hypovolemia: Isotonic fluids without dextrose unless hypoglycemic (0.9% NS at maintenance)</a:t>
            </a:r>
          </a:p>
          <a:p>
            <a:pPr marL="91440" lvl="0" indent="-91440" defTabSz="457200">
              <a:spcBef>
                <a:spcPts val="600"/>
              </a:spcBef>
              <a:buSzPct val="75000"/>
              <a:buFont typeface="Arial" charset="0"/>
              <a:buChar char="•"/>
            </a:pPr>
            <a:r>
              <a:rPr lang="en-US" sz="1100" dirty="0">
                <a:solidFill>
                  <a:schemeClr val="dk1"/>
                </a:solidFill>
                <a:ea typeface="Calibri"/>
                <a:cs typeface="Calibri"/>
                <a:sym typeface="Calibri"/>
              </a:rPr>
              <a:t>Treat sustained severe hypertension with short acting, easily titratable agents (i.e. hydralazine, nicardipine, </a:t>
            </a:r>
            <a:r>
              <a:rPr lang="en-US" sz="1100" dirty="0" err="1">
                <a:solidFill>
                  <a:schemeClr val="dk1"/>
                </a:solidFill>
                <a:ea typeface="Calibri"/>
                <a:cs typeface="Calibri"/>
                <a:sym typeface="Calibri"/>
              </a:rPr>
              <a:t>clevidipine</a:t>
            </a:r>
            <a:r>
              <a:rPr lang="en-US" sz="1100" dirty="0">
                <a:solidFill>
                  <a:schemeClr val="dk1"/>
                </a:solidFill>
                <a:ea typeface="Calibri"/>
                <a:cs typeface="Calibri"/>
                <a:sym typeface="Calibri"/>
              </a:rPr>
              <a:t>; avoid nitroprusside and esmolol)</a:t>
            </a:r>
          </a:p>
          <a:p>
            <a:pPr marL="91440" marR="0" lvl="0" indent="-91440" defTabSz="457200" rtl="0">
              <a:spcBef>
                <a:spcPts val="600"/>
              </a:spcBef>
              <a:buSzPct val="75000"/>
              <a:buFont typeface="Arial" charset="0"/>
              <a:buChar char="•"/>
            </a:pPr>
            <a:r>
              <a:rPr lang="en-US" sz="1100" dirty="0" err="1">
                <a:solidFill>
                  <a:schemeClr val="dk1"/>
                </a:solidFill>
                <a:ea typeface="Calibri"/>
                <a:cs typeface="Calibri"/>
                <a:sym typeface="Calibri"/>
              </a:rPr>
              <a:t>Normoglycemia</a:t>
            </a:r>
            <a:r>
              <a:rPr lang="en-US" sz="1100" dirty="0">
                <a:solidFill>
                  <a:schemeClr val="dk1"/>
                </a:solidFill>
                <a:ea typeface="Calibri"/>
                <a:cs typeface="Calibri"/>
                <a:sym typeface="Calibri"/>
              </a:rPr>
              <a:t> and Normothermia (Acetaminophen or cooling blanket for T&gt;37.5; monitor for shivering)</a:t>
            </a:r>
          </a:p>
          <a:p>
            <a:pPr marL="91440" marR="0" lvl="0" indent="-91440" defTabSz="457200" rtl="0">
              <a:spcBef>
                <a:spcPts val="600"/>
              </a:spcBef>
              <a:buSzPct val="75000"/>
              <a:buFont typeface="Arial" charset="0"/>
              <a:buChar char="•"/>
            </a:pPr>
            <a:r>
              <a:rPr lang="en-US" sz="1100" dirty="0">
                <a:solidFill>
                  <a:schemeClr val="dk1"/>
                </a:solidFill>
                <a:ea typeface="Calibri"/>
                <a:cs typeface="Calibri"/>
                <a:sym typeface="Calibri"/>
              </a:rPr>
              <a:t>Seizure control with antiepileptic drugs if suspected seizure activity (i.e. 20mg/kg fosphenytoin or Keppra 40mg/kg unless contraindications)</a:t>
            </a:r>
          </a:p>
          <a:p>
            <a:pPr marL="91440" indent="-91440" defTabSz="457200">
              <a:spcBef>
                <a:spcPts val="600"/>
              </a:spcBef>
              <a:buSzPct val="75000"/>
              <a:buFont typeface="Arial" charset="0"/>
              <a:buChar char="•"/>
            </a:pPr>
            <a:r>
              <a:rPr lang="en-US" sz="1100" dirty="0">
                <a:solidFill>
                  <a:schemeClr val="dk1"/>
                </a:solidFill>
                <a:ea typeface="Calibri"/>
                <a:cs typeface="Calibri"/>
                <a:sym typeface="Calibri"/>
              </a:rPr>
              <a:t>If intubated, maintain pCO2 &gt; 40</a:t>
            </a:r>
          </a:p>
        </p:txBody>
      </p:sp>
      <p:sp>
        <p:nvSpPr>
          <p:cNvPr id="44" name="Shape 427"/>
          <p:cNvSpPr txBox="1"/>
          <p:nvPr/>
        </p:nvSpPr>
        <p:spPr>
          <a:xfrm>
            <a:off x="8242113" y="823071"/>
            <a:ext cx="3270183" cy="5505984"/>
          </a:xfrm>
          <a:prstGeom prst="rect">
            <a:avLst/>
          </a:prstGeom>
          <a:noFill/>
          <a:ln w="9525" cap="flat" cmpd="sng">
            <a:noFill/>
            <a:prstDash val="solid"/>
            <a:round/>
            <a:headEnd type="none" w="med" len="med"/>
            <a:tailEnd type="none" w="med" len="med"/>
          </a:ln>
        </p:spPr>
        <p:txBody>
          <a:bodyPr lIns="0" tIns="45700" rIns="91425" bIns="45700" anchor="t" anchorCtr="0">
            <a:noAutofit/>
          </a:bodyPr>
          <a:lstStyle/>
          <a:p>
            <a:pPr marL="0" marR="0" lvl="0" indent="0" rtl="0">
              <a:spcBef>
                <a:spcPts val="0"/>
              </a:spcBef>
              <a:buSzPct val="50000"/>
              <a:buNone/>
            </a:pPr>
            <a:r>
              <a:rPr lang="en-US" sz="1600" b="1" dirty="0">
                <a:solidFill>
                  <a:schemeClr val="accent5"/>
                </a:solidFill>
                <a:ea typeface="Calibri"/>
                <a:cs typeface="Calibri"/>
                <a:sym typeface="Calibri"/>
              </a:rPr>
              <a:t>***Neuroprotective measures </a:t>
            </a:r>
            <a:br>
              <a:rPr lang="en-US" sz="1600" b="1" dirty="0">
                <a:solidFill>
                  <a:schemeClr val="accent5"/>
                </a:solidFill>
                <a:ea typeface="Calibri"/>
                <a:cs typeface="Calibri"/>
                <a:sym typeface="Calibri"/>
              </a:rPr>
            </a:br>
            <a:r>
              <a:rPr lang="en-US" sz="1600" b="1" dirty="0">
                <a:solidFill>
                  <a:schemeClr val="accent5"/>
                </a:solidFill>
                <a:ea typeface="Calibri"/>
                <a:cs typeface="Calibri"/>
                <a:sym typeface="Calibri"/>
              </a:rPr>
              <a:t>for hemorrhagic/subdural stroke</a:t>
            </a:r>
          </a:p>
          <a:p>
            <a:pPr marL="91440" marR="0" lvl="0" indent="-91440" rtl="0">
              <a:spcBef>
                <a:spcPts val="600"/>
              </a:spcBef>
              <a:buSzPct val="75000"/>
              <a:buFont typeface="Arial"/>
              <a:buChar char="•"/>
            </a:pPr>
            <a:r>
              <a:rPr lang="en-US" sz="1100" dirty="0">
                <a:solidFill>
                  <a:schemeClr val="dk1"/>
                </a:solidFill>
                <a:ea typeface="Calibri"/>
                <a:cs typeface="Calibri"/>
                <a:sym typeface="Calibri"/>
              </a:rPr>
              <a:t>Continuous cardiorespiratory monitoring</a:t>
            </a:r>
          </a:p>
          <a:p>
            <a:pPr marL="91440" marR="0" lvl="0" indent="-91440" rtl="0">
              <a:spcBef>
                <a:spcPts val="600"/>
              </a:spcBef>
              <a:buSzPct val="75000"/>
              <a:buFont typeface="Arial"/>
              <a:buChar char="•"/>
            </a:pPr>
            <a:r>
              <a:rPr lang="en-US" sz="1100" dirty="0">
                <a:solidFill>
                  <a:schemeClr val="dk1"/>
                </a:solidFill>
                <a:ea typeface="Calibri"/>
                <a:cs typeface="Calibri"/>
                <a:sym typeface="Calibri"/>
              </a:rPr>
              <a:t>NPO, Head of bed 30 degrees, midline</a:t>
            </a:r>
          </a:p>
          <a:p>
            <a:pPr marL="91440" marR="0" lvl="0" indent="-91440" rtl="0">
              <a:spcBef>
                <a:spcPts val="600"/>
              </a:spcBef>
              <a:buSzPct val="75000"/>
              <a:buFont typeface="Arial"/>
              <a:buChar char="•"/>
            </a:pPr>
            <a:r>
              <a:rPr lang="en-US" sz="1100" dirty="0">
                <a:solidFill>
                  <a:schemeClr val="dk1"/>
                </a:solidFill>
                <a:ea typeface="Calibri"/>
                <a:cs typeface="Calibri"/>
                <a:sym typeface="Calibri"/>
              </a:rPr>
              <a:t>BP goals based on clinical scenario: </a:t>
            </a:r>
          </a:p>
          <a:p>
            <a:pPr marL="91440" lvl="0" indent="-91440">
              <a:spcBef>
                <a:spcPts val="600"/>
              </a:spcBef>
              <a:buSzPct val="75000"/>
              <a:buFont typeface="Arial"/>
              <a:buChar char="•"/>
            </a:pPr>
            <a:r>
              <a:rPr lang="en-US" sz="1100" dirty="0">
                <a:solidFill>
                  <a:schemeClr val="dk1"/>
                </a:solidFill>
                <a:ea typeface="Calibri"/>
                <a:cs typeface="Calibri"/>
                <a:sym typeface="Calibri"/>
              </a:rPr>
              <a:t>If pulsatile pump, aim for systolic blood pressure 25-50%ile for age; avoid hypertension and hypotension </a:t>
            </a:r>
          </a:p>
          <a:p>
            <a:pPr marL="91440" lvl="0" indent="-91440">
              <a:spcBef>
                <a:spcPts val="600"/>
              </a:spcBef>
              <a:buSzPct val="75000"/>
              <a:buFont typeface="Arial"/>
              <a:buChar char="•"/>
            </a:pPr>
            <a:r>
              <a:rPr lang="en-US" sz="1100" dirty="0">
                <a:solidFill>
                  <a:schemeClr val="dk1"/>
                </a:solidFill>
                <a:ea typeface="Calibri"/>
                <a:cs typeface="Calibri"/>
                <a:sym typeface="Calibri"/>
              </a:rPr>
              <a:t>If continuous-flow, aggressively maintain systemic Doppler pressure goal (hyper- and hypotension may both be detrimental)</a:t>
            </a:r>
          </a:p>
          <a:p>
            <a:pPr marL="91440" lvl="0" indent="-91440">
              <a:spcBef>
                <a:spcPts val="600"/>
              </a:spcBef>
              <a:buSzPct val="75000"/>
              <a:buFont typeface="Arial"/>
              <a:buChar char="•"/>
            </a:pPr>
            <a:r>
              <a:rPr lang="en-US" sz="1100" dirty="0">
                <a:solidFill>
                  <a:schemeClr val="dk1"/>
                </a:solidFill>
                <a:ea typeface="Calibri"/>
                <a:cs typeface="Calibri"/>
                <a:sym typeface="Calibri"/>
              </a:rPr>
              <a:t>Target </a:t>
            </a:r>
            <a:r>
              <a:rPr lang="en-US" sz="1100" dirty="0" err="1">
                <a:solidFill>
                  <a:schemeClr val="dk1"/>
                </a:solidFill>
                <a:ea typeface="Calibri"/>
                <a:cs typeface="Calibri"/>
                <a:sym typeface="Calibri"/>
              </a:rPr>
              <a:t>euvolemia</a:t>
            </a:r>
            <a:r>
              <a:rPr lang="en-US" sz="1100" dirty="0">
                <a:solidFill>
                  <a:schemeClr val="dk1"/>
                </a:solidFill>
                <a:ea typeface="Calibri"/>
                <a:cs typeface="Calibri"/>
                <a:sym typeface="Calibri"/>
              </a:rPr>
              <a:t> (general CVP 5-8); hypotension and dehydration has potential to cause traction on bridging veins and expanding subdural bleed </a:t>
            </a:r>
          </a:p>
          <a:p>
            <a:pPr marL="91440" indent="-91440">
              <a:spcBef>
                <a:spcPts val="600"/>
              </a:spcBef>
              <a:buSzPct val="75000"/>
              <a:buFont typeface="Arial"/>
              <a:buChar char="•"/>
            </a:pPr>
            <a:r>
              <a:rPr lang="en-US" sz="1100" dirty="0">
                <a:solidFill>
                  <a:schemeClr val="dk1"/>
                </a:solidFill>
                <a:ea typeface="Calibri"/>
                <a:cs typeface="Calibri"/>
                <a:sym typeface="Calibri"/>
              </a:rPr>
              <a:t>Target higher sodium goals in discussion with neurology</a:t>
            </a:r>
          </a:p>
          <a:p>
            <a:pPr marL="91440" lvl="0" indent="-91440">
              <a:spcBef>
                <a:spcPts val="600"/>
              </a:spcBef>
              <a:buSzPct val="75000"/>
              <a:buFont typeface="Arial"/>
              <a:buChar char="•"/>
            </a:pPr>
            <a:r>
              <a:rPr lang="en-US" sz="1100" dirty="0">
                <a:solidFill>
                  <a:schemeClr val="dk1"/>
                </a:solidFill>
                <a:ea typeface="Calibri"/>
                <a:cs typeface="Calibri"/>
                <a:sym typeface="Calibri"/>
              </a:rPr>
              <a:t>Treat hypertension with short acting, easily titratable agents (i.e. hydralazine, </a:t>
            </a:r>
            <a:r>
              <a:rPr lang="en-US" sz="1100" dirty="0" err="1">
                <a:solidFill>
                  <a:schemeClr val="dk1"/>
                </a:solidFill>
                <a:ea typeface="Calibri"/>
                <a:cs typeface="Calibri"/>
                <a:sym typeface="Calibri"/>
              </a:rPr>
              <a:t>nicardipine</a:t>
            </a:r>
            <a:r>
              <a:rPr lang="en-US" sz="1100" dirty="0">
                <a:solidFill>
                  <a:schemeClr val="dk1"/>
                </a:solidFill>
                <a:ea typeface="Calibri"/>
                <a:cs typeface="Calibri"/>
                <a:sym typeface="Calibri"/>
              </a:rPr>
              <a:t>, </a:t>
            </a:r>
            <a:r>
              <a:rPr lang="en-US" sz="1100" dirty="0" err="1">
                <a:solidFill>
                  <a:schemeClr val="dk1"/>
                </a:solidFill>
                <a:ea typeface="Calibri"/>
                <a:cs typeface="Calibri"/>
                <a:sym typeface="Calibri"/>
              </a:rPr>
              <a:t>clevidipine</a:t>
            </a:r>
            <a:r>
              <a:rPr lang="en-US" sz="1100" dirty="0">
                <a:solidFill>
                  <a:schemeClr val="dk1"/>
                </a:solidFill>
                <a:ea typeface="Calibri"/>
                <a:cs typeface="Calibri"/>
                <a:sym typeface="Calibri"/>
              </a:rPr>
              <a:t>; avoid nitroprusside and </a:t>
            </a:r>
            <a:r>
              <a:rPr lang="en-US" sz="1100" dirty="0" err="1">
                <a:solidFill>
                  <a:schemeClr val="dk1"/>
                </a:solidFill>
                <a:ea typeface="Calibri"/>
                <a:cs typeface="Calibri"/>
                <a:sym typeface="Calibri"/>
              </a:rPr>
              <a:t>esmolol</a:t>
            </a:r>
            <a:r>
              <a:rPr lang="en-US" sz="1100" dirty="0">
                <a:solidFill>
                  <a:schemeClr val="dk1"/>
                </a:solidFill>
                <a:ea typeface="Calibri"/>
                <a:cs typeface="Calibri"/>
                <a:sym typeface="Calibri"/>
              </a:rPr>
              <a:t>)</a:t>
            </a:r>
          </a:p>
          <a:p>
            <a:pPr marL="91440" marR="0" lvl="0" indent="-91440" rtl="0">
              <a:spcBef>
                <a:spcPts val="600"/>
              </a:spcBef>
              <a:buSzPct val="75000"/>
              <a:buFont typeface="Arial"/>
              <a:buChar char="•"/>
            </a:pPr>
            <a:r>
              <a:rPr lang="en-US" sz="1100" dirty="0" err="1">
                <a:solidFill>
                  <a:schemeClr val="dk1"/>
                </a:solidFill>
                <a:ea typeface="Calibri"/>
                <a:cs typeface="Calibri"/>
                <a:sym typeface="Calibri"/>
              </a:rPr>
              <a:t>Euglycemia</a:t>
            </a:r>
            <a:r>
              <a:rPr lang="en-US" sz="1100" dirty="0">
                <a:solidFill>
                  <a:schemeClr val="dk1"/>
                </a:solidFill>
                <a:ea typeface="Calibri"/>
                <a:cs typeface="Calibri"/>
                <a:sym typeface="Calibri"/>
              </a:rPr>
              <a:t>; aggressively control hyperglycemia and Euthermia (Acetaminophen or cooling blanket for T&gt;37.5; monitor for shivering)</a:t>
            </a:r>
          </a:p>
          <a:p>
            <a:pPr marL="91440" marR="0" lvl="0" indent="-91440" rtl="0">
              <a:spcBef>
                <a:spcPts val="600"/>
              </a:spcBef>
              <a:buSzPct val="75000"/>
              <a:buFont typeface="Arial"/>
              <a:buChar char="•"/>
            </a:pPr>
            <a:r>
              <a:rPr lang="en-US" sz="1100" dirty="0">
                <a:solidFill>
                  <a:schemeClr val="dk1"/>
                </a:solidFill>
                <a:ea typeface="Calibri"/>
                <a:cs typeface="Calibri"/>
                <a:sym typeface="Calibri"/>
              </a:rPr>
              <a:t>Seizure control with antiepileptic drugs if suspected seizure activity (i.e. 20mg/kg fosphenytoin or Keppra unless contraindications)</a:t>
            </a:r>
          </a:p>
          <a:p>
            <a:pPr marL="91440" indent="-91440">
              <a:spcBef>
                <a:spcPts val="600"/>
              </a:spcBef>
              <a:buSzPct val="75000"/>
              <a:buFont typeface="Arial"/>
              <a:buChar char="•"/>
            </a:pPr>
            <a:r>
              <a:rPr lang="en-US" sz="1100" dirty="0">
                <a:solidFill>
                  <a:schemeClr val="dk1"/>
                </a:solidFill>
                <a:ea typeface="Calibri"/>
                <a:cs typeface="Calibri"/>
                <a:sym typeface="Calibri"/>
              </a:rPr>
              <a:t>If intubated, maintain pCO2 &gt; 40</a:t>
            </a:r>
          </a:p>
        </p:txBody>
      </p:sp>
    </p:spTree>
    <p:extLst>
      <p:ext uri="{BB962C8B-B14F-4D97-AF65-F5344CB8AC3E}">
        <p14:creationId xmlns:p14="http://schemas.microsoft.com/office/powerpoint/2010/main" val="852394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A1D2BFB-06B5-E64F-A443-551E2A6DDCB6}" type="slidenum">
              <a:rPr lang="en-US" smtClean="0"/>
              <a:pPr/>
              <a:t>13</a:t>
            </a:fld>
            <a:endParaRPr lang="en-US" dirty="0"/>
          </a:p>
        </p:txBody>
      </p:sp>
      <p:sp>
        <p:nvSpPr>
          <p:cNvPr id="3" name="Text Placeholder 2"/>
          <p:cNvSpPr>
            <a:spLocks noGrp="1"/>
          </p:cNvSpPr>
          <p:nvPr>
            <p:ph type="body" sz="quarter" idx="18"/>
          </p:nvPr>
        </p:nvSpPr>
        <p:spPr>
          <a:xfrm>
            <a:off x="177553" y="91837"/>
            <a:ext cx="2920754" cy="6628559"/>
          </a:xfrm>
        </p:spPr>
        <p:txBody>
          <a:bodyPr/>
          <a:lstStyle/>
          <a:p>
            <a:pPr>
              <a:lnSpc>
                <a:spcPct val="140000"/>
              </a:lnSpc>
            </a:pPr>
            <a:r>
              <a:rPr lang="en-US" dirty="0"/>
              <a:t>Word Formatted Pathway Examples</a:t>
            </a:r>
          </a:p>
          <a:p>
            <a:pPr>
              <a:lnSpc>
                <a:spcPct val="140000"/>
              </a:lnSpc>
            </a:pPr>
            <a:r>
              <a:rPr lang="en-US" sz="1400" i="1" dirty="0"/>
              <a:t>Refer to Basecamp folder for WORD templates (click links below):</a:t>
            </a:r>
          </a:p>
          <a:p>
            <a:pPr marL="342900" indent="-342900">
              <a:lnSpc>
                <a:spcPct val="140000"/>
              </a:lnSpc>
              <a:buFont typeface="+mj-lt"/>
              <a:buAutoNum type="arabicPeriod"/>
            </a:pPr>
            <a:r>
              <a:rPr lang="en-US" sz="1400" dirty="0">
                <a:hlinkClick r:id="rId3">
                  <a:extLst>
                    <a:ext uri="{A12FA001-AC4F-418D-AE19-62706E023703}">
                      <ahyp:hlinkClr xmlns:ahyp="http://schemas.microsoft.com/office/drawing/2018/hyperlinkcolor" val="tx"/>
                    </a:ext>
                  </a:extLst>
                </a:hlinkClick>
              </a:rPr>
              <a:t>University of Michigan – C.S. Mott Stroke Flowsheet</a:t>
            </a:r>
            <a:endParaRPr lang="en-US" sz="1400" dirty="0"/>
          </a:p>
          <a:p>
            <a:pPr marL="342900" indent="-342900">
              <a:lnSpc>
                <a:spcPct val="140000"/>
              </a:lnSpc>
              <a:buFont typeface="+mj-lt"/>
              <a:buAutoNum type="arabicPeriod"/>
            </a:pPr>
            <a:r>
              <a:rPr lang="en-US" sz="1400" dirty="0">
                <a:hlinkClick r:id="rId4">
                  <a:extLst>
                    <a:ext uri="{A12FA001-AC4F-418D-AE19-62706E023703}">
                      <ahyp:hlinkClr xmlns:ahyp="http://schemas.microsoft.com/office/drawing/2018/hyperlinkcolor" val="tx"/>
                    </a:ext>
                  </a:extLst>
                </a:hlinkClick>
              </a:rPr>
              <a:t>Primary Children’s Hospital – VAD Stroke Guideline</a:t>
            </a:r>
            <a:endParaRPr lang="en-US" sz="1400" dirty="0"/>
          </a:p>
          <a:p>
            <a:pPr marL="342900" indent="-342900">
              <a:lnSpc>
                <a:spcPct val="140000"/>
              </a:lnSpc>
              <a:buFont typeface="+mj-lt"/>
              <a:buAutoNum type="arabicPeriod"/>
            </a:pPr>
            <a:r>
              <a:rPr lang="en-US" sz="1400" dirty="0">
                <a:hlinkClick r:id="rId5">
                  <a:extLst>
                    <a:ext uri="{A12FA001-AC4F-418D-AE19-62706E023703}">
                      <ahyp:hlinkClr xmlns:ahyp="http://schemas.microsoft.com/office/drawing/2018/hyperlinkcolor" val="tx"/>
                    </a:ext>
                  </a:extLst>
                </a:hlinkClick>
              </a:rPr>
              <a:t>Monroe Carell Jr. Children’s Hospital at Vanderbilt – VAD Stroke Diagnosis &amp; Treatment</a:t>
            </a:r>
            <a:endParaRPr lang="en-US" sz="1400" dirty="0"/>
          </a:p>
          <a:p>
            <a:pPr marL="342900" indent="-342900">
              <a:lnSpc>
                <a:spcPct val="140000"/>
              </a:lnSpc>
              <a:buFont typeface="+mj-lt"/>
              <a:buAutoNum type="arabicPeriod"/>
            </a:pPr>
            <a:r>
              <a:rPr lang="en-US" sz="1400" dirty="0">
                <a:hlinkClick r:id="rId6"/>
              </a:rPr>
              <a:t>Lurie Children’s Hospital – VAD Nursing Neurologic Exam</a:t>
            </a:r>
            <a:endParaRPr lang="en-US" sz="1400" dirty="0"/>
          </a:p>
        </p:txBody>
      </p:sp>
      <p:pic>
        <p:nvPicPr>
          <p:cNvPr id="11" name="Picture 10"/>
          <p:cNvPicPr>
            <a:picLocks noChangeAspect="1"/>
          </p:cNvPicPr>
          <p:nvPr/>
        </p:nvPicPr>
        <p:blipFill>
          <a:blip r:embed="rId7"/>
          <a:stretch>
            <a:fillRect/>
          </a:stretch>
        </p:blipFill>
        <p:spPr>
          <a:xfrm>
            <a:off x="7655942" y="2874819"/>
            <a:ext cx="3264224" cy="3557809"/>
          </a:xfrm>
          <a:prstGeom prst="rect">
            <a:avLst/>
          </a:prstGeom>
        </p:spPr>
      </p:pic>
      <p:pic>
        <p:nvPicPr>
          <p:cNvPr id="10" name="Content Placeholder 3"/>
          <p:cNvPicPr>
            <a:picLocks noGrp="1" noChangeAspect="1"/>
          </p:cNvPicPr>
          <p:nvPr>
            <p:ph sz="quarter" idx="4294967295"/>
          </p:nvPr>
        </p:nvPicPr>
        <p:blipFill>
          <a:blip r:embed="rId8"/>
          <a:stretch>
            <a:fillRect/>
          </a:stretch>
        </p:blipFill>
        <p:spPr>
          <a:xfrm>
            <a:off x="3986039" y="91837"/>
            <a:ext cx="4980674" cy="2791726"/>
          </a:xfrm>
          <a:prstGeom prst="rect">
            <a:avLst/>
          </a:prstGeom>
        </p:spPr>
      </p:pic>
      <p:pic>
        <p:nvPicPr>
          <p:cNvPr id="12" name="Picture 11"/>
          <p:cNvPicPr>
            <a:picLocks noChangeAspect="1"/>
          </p:cNvPicPr>
          <p:nvPr/>
        </p:nvPicPr>
        <p:blipFill>
          <a:blip r:embed="rId9"/>
          <a:stretch>
            <a:fillRect/>
          </a:stretch>
        </p:blipFill>
        <p:spPr>
          <a:xfrm>
            <a:off x="3986039" y="3058492"/>
            <a:ext cx="3172824" cy="3374136"/>
          </a:xfrm>
          <a:prstGeom prst="rect">
            <a:avLst/>
          </a:prstGeom>
        </p:spPr>
      </p:pic>
      <p:sp>
        <p:nvSpPr>
          <p:cNvPr id="14" name="Rectangle 13"/>
          <p:cNvSpPr/>
          <p:nvPr/>
        </p:nvSpPr>
        <p:spPr>
          <a:xfrm>
            <a:off x="8966713" y="91837"/>
            <a:ext cx="3145277" cy="1077218"/>
          </a:xfrm>
          <a:prstGeom prst="rect">
            <a:avLst/>
          </a:prstGeom>
        </p:spPr>
        <p:txBody>
          <a:bodyPr wrap="square">
            <a:spAutoFit/>
          </a:bodyPr>
          <a:lstStyle/>
          <a:p>
            <a:pPr algn="r"/>
            <a:r>
              <a:rPr lang="en-US" sz="1600" dirty="0">
                <a:solidFill>
                  <a:schemeClr val="accent5"/>
                </a:solidFill>
              </a:rPr>
              <a:t>Monroe Carell Jr. Children’s Hospital at Vanderbilt, </a:t>
            </a:r>
            <a:br>
              <a:rPr lang="en-US" sz="1600" dirty="0">
                <a:solidFill>
                  <a:schemeClr val="accent5"/>
                </a:solidFill>
              </a:rPr>
            </a:br>
            <a:r>
              <a:rPr lang="en-US" sz="1600" dirty="0">
                <a:solidFill>
                  <a:schemeClr val="accent5"/>
                </a:solidFill>
              </a:rPr>
              <a:t>Primary Children’s Hospital, &amp;   </a:t>
            </a:r>
            <a:br>
              <a:rPr lang="en-US" sz="1600" dirty="0">
                <a:solidFill>
                  <a:schemeClr val="accent5"/>
                </a:solidFill>
              </a:rPr>
            </a:br>
            <a:r>
              <a:rPr lang="en-US" sz="1600" dirty="0">
                <a:solidFill>
                  <a:schemeClr val="accent5"/>
                </a:solidFill>
              </a:rPr>
              <a:t>C.S. Mott Children’s Hospital </a:t>
            </a:r>
          </a:p>
        </p:txBody>
      </p:sp>
    </p:spTree>
    <p:extLst>
      <p:ext uri="{BB962C8B-B14F-4D97-AF65-F5344CB8AC3E}">
        <p14:creationId xmlns:p14="http://schemas.microsoft.com/office/powerpoint/2010/main" val="578873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A1D2BFB-06B5-E64F-A443-551E2A6DDCB6}" type="slidenum">
              <a:rPr lang="en-US" smtClean="0"/>
              <a:pPr/>
              <a:t>14</a:t>
            </a:fld>
            <a:endParaRPr lang="en-US" dirty="0"/>
          </a:p>
        </p:txBody>
      </p:sp>
      <p:sp>
        <p:nvSpPr>
          <p:cNvPr id="3" name="Text Placeholder 2"/>
          <p:cNvSpPr>
            <a:spLocks noGrp="1"/>
          </p:cNvSpPr>
          <p:nvPr>
            <p:ph type="body" sz="quarter" idx="18"/>
          </p:nvPr>
        </p:nvSpPr>
        <p:spPr/>
        <p:txBody>
          <a:bodyPr/>
          <a:lstStyle/>
          <a:p>
            <a:pPr>
              <a:lnSpc>
                <a:spcPct val="140000"/>
              </a:lnSpc>
            </a:pPr>
            <a:r>
              <a:rPr lang="en-US" dirty="0"/>
              <a:t>High Points for Multidisciplinary Discussion </a:t>
            </a:r>
          </a:p>
        </p:txBody>
      </p:sp>
      <p:sp>
        <p:nvSpPr>
          <p:cNvPr id="5" name="Content Placeholder 4"/>
          <p:cNvSpPr>
            <a:spLocks noGrp="1"/>
          </p:cNvSpPr>
          <p:nvPr>
            <p:ph sz="quarter" idx="14"/>
          </p:nvPr>
        </p:nvSpPr>
        <p:spPr>
          <a:xfrm>
            <a:off x="3684653" y="823239"/>
            <a:ext cx="7859394" cy="5514499"/>
          </a:xfrm>
        </p:spPr>
        <p:txBody>
          <a:bodyPr/>
          <a:lstStyle/>
          <a:p>
            <a:pPr marL="0" indent="0">
              <a:buNone/>
            </a:pPr>
            <a:r>
              <a:rPr lang="en-US" sz="2400" b="1" dirty="0">
                <a:solidFill>
                  <a:schemeClr val="accent1"/>
                </a:solidFill>
              </a:rPr>
              <a:t>ANTICOAGULATION</a:t>
            </a:r>
          </a:p>
          <a:p>
            <a:pPr>
              <a:buSzPct val="75000"/>
            </a:pPr>
            <a:r>
              <a:rPr lang="en-US" sz="2000" dirty="0"/>
              <a:t>When/if to hold? For How long?</a:t>
            </a:r>
          </a:p>
          <a:p>
            <a:pPr>
              <a:buSzPct val="75000"/>
            </a:pPr>
            <a:r>
              <a:rPr lang="en-US" sz="2000" dirty="0"/>
              <a:t>When/if to reverse?</a:t>
            </a:r>
          </a:p>
          <a:p>
            <a:pPr>
              <a:buSzPct val="75000"/>
            </a:pPr>
            <a:r>
              <a:rPr lang="en-US" sz="2000" dirty="0"/>
              <a:t>Discuss competing risks that are important for both sides (cardiology and neurology/neurosurgery)</a:t>
            </a:r>
          </a:p>
          <a:p>
            <a:pPr>
              <a:buSzPct val="75000"/>
            </a:pPr>
            <a:r>
              <a:rPr lang="en-US" sz="2000" dirty="0"/>
              <a:t>When to restart? What will Neurosurgery intervene on?</a:t>
            </a:r>
          </a:p>
          <a:p>
            <a:pPr marL="0" indent="0">
              <a:buNone/>
            </a:pPr>
            <a:r>
              <a:rPr lang="en-US" sz="2400" b="1" dirty="0">
                <a:solidFill>
                  <a:schemeClr val="accent1"/>
                </a:solidFill>
              </a:rPr>
              <a:t>BLOOD PRESSURE</a:t>
            </a:r>
          </a:p>
          <a:p>
            <a:pPr>
              <a:buSzPct val="75000"/>
            </a:pPr>
            <a:r>
              <a:rPr lang="en-US" sz="2000" dirty="0"/>
              <a:t>ICU management with neuroprotective measures - make sure both neuro and CVICU are clear and have been a part of discussion around goals</a:t>
            </a:r>
          </a:p>
          <a:p>
            <a:pPr marL="0" indent="0">
              <a:buNone/>
            </a:pPr>
            <a:r>
              <a:rPr lang="en-US" sz="2400" b="1" dirty="0">
                <a:solidFill>
                  <a:schemeClr val="accent1"/>
                </a:solidFill>
              </a:rPr>
              <a:t>COMMUNICATION</a:t>
            </a:r>
          </a:p>
          <a:p>
            <a:pPr>
              <a:buSzPct val="75000"/>
            </a:pPr>
            <a:r>
              <a:rPr lang="en-US" sz="2000" dirty="0"/>
              <a:t>Communication between VAD team, CVICU, Neurology, and Neurosurgery is crucial and paramount to success of any pathway</a:t>
            </a:r>
          </a:p>
          <a:p>
            <a:endParaRPr lang="en-US" dirty="0"/>
          </a:p>
          <a:p>
            <a:endParaRPr lang="en-US" dirty="0"/>
          </a:p>
          <a:p>
            <a:endParaRPr lang="en-US" dirty="0"/>
          </a:p>
        </p:txBody>
      </p:sp>
      <p:sp>
        <p:nvSpPr>
          <p:cNvPr id="6" name="Title 5"/>
          <p:cNvSpPr>
            <a:spLocks noGrp="1"/>
          </p:cNvSpPr>
          <p:nvPr>
            <p:ph type="title"/>
          </p:nvPr>
        </p:nvSpPr>
        <p:spPr>
          <a:xfrm>
            <a:off x="3555117" y="-298127"/>
            <a:ext cx="8118466" cy="882907"/>
          </a:xfrm>
        </p:spPr>
        <p:txBody>
          <a:bodyPr/>
          <a:lstStyle/>
          <a:p>
            <a:r>
              <a:rPr lang="en-US" dirty="0"/>
              <a:t>ABC’s of Stroke Management</a:t>
            </a:r>
          </a:p>
        </p:txBody>
      </p:sp>
    </p:spTree>
    <p:extLst>
      <p:ext uri="{BB962C8B-B14F-4D97-AF65-F5344CB8AC3E}">
        <p14:creationId xmlns:p14="http://schemas.microsoft.com/office/powerpoint/2010/main" val="61573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A1D2BFB-06B5-E64F-A443-551E2A6DDCB6}" type="slidenum">
              <a:rPr lang="en-US" smtClean="0"/>
              <a:pPr/>
              <a:t>15</a:t>
            </a:fld>
            <a:endParaRPr lang="en-US" dirty="0"/>
          </a:p>
        </p:txBody>
      </p:sp>
      <p:sp>
        <p:nvSpPr>
          <p:cNvPr id="3" name="Text Placeholder 2"/>
          <p:cNvSpPr>
            <a:spLocks noGrp="1"/>
          </p:cNvSpPr>
          <p:nvPr>
            <p:ph type="body" sz="quarter" idx="18"/>
          </p:nvPr>
        </p:nvSpPr>
        <p:spPr/>
        <p:txBody>
          <a:bodyPr/>
          <a:lstStyle/>
          <a:p>
            <a:pPr>
              <a:lnSpc>
                <a:spcPct val="140000"/>
              </a:lnSpc>
            </a:pPr>
            <a:r>
              <a:rPr lang="en-US" dirty="0"/>
              <a:t>High Points for Multidisciplinary Discussion </a:t>
            </a:r>
          </a:p>
        </p:txBody>
      </p:sp>
      <p:sp>
        <p:nvSpPr>
          <p:cNvPr id="5" name="Content Placeholder 4"/>
          <p:cNvSpPr>
            <a:spLocks noGrp="1"/>
          </p:cNvSpPr>
          <p:nvPr>
            <p:ph sz="quarter" idx="14"/>
          </p:nvPr>
        </p:nvSpPr>
        <p:spPr>
          <a:xfrm>
            <a:off x="3479418" y="812439"/>
            <a:ext cx="8118465" cy="5855197"/>
          </a:xfrm>
        </p:spPr>
        <p:txBody>
          <a:bodyPr/>
          <a:lstStyle/>
          <a:p>
            <a:pPr>
              <a:buSzPct val="75000"/>
            </a:pPr>
            <a:r>
              <a:rPr lang="en-US" sz="2000" dirty="0"/>
              <a:t>Clarify the path of your hospital’s stroke code so all understand the timing and goals of the stroke code.</a:t>
            </a:r>
          </a:p>
          <a:p>
            <a:pPr>
              <a:buSzPct val="75000"/>
            </a:pPr>
            <a:r>
              <a:rPr lang="en-US" sz="2000" dirty="0"/>
              <a:t>If VAD team and transplant team are not the same people, make sure transplant is involved especially in discussions around deactivation and when to activate safely.</a:t>
            </a:r>
          </a:p>
          <a:p>
            <a:pPr>
              <a:buSzPct val="75000"/>
            </a:pPr>
            <a:r>
              <a:rPr lang="en-US" sz="2000" dirty="0"/>
              <a:t>How will the team socialize your pathway across all disciplines to make it successful and effective</a:t>
            </a:r>
          </a:p>
          <a:p>
            <a:pPr>
              <a:buSzPct val="75000"/>
            </a:pPr>
            <a:r>
              <a:rPr lang="en-US" sz="2000" dirty="0"/>
              <a:t>Discussions with neurosurgery about when they would like to be involved and indications for surgical intervention</a:t>
            </a:r>
          </a:p>
          <a:p>
            <a:pPr>
              <a:buSzPct val="75000"/>
            </a:pPr>
            <a:r>
              <a:rPr lang="en-US" sz="2000" dirty="0"/>
              <a:t>Discussions with neuro IR, what is their time frame for intervention and what is the smallest patient they will attempt an intervention</a:t>
            </a:r>
          </a:p>
          <a:p>
            <a:pPr>
              <a:buSzPct val="75000"/>
            </a:pPr>
            <a:r>
              <a:rPr lang="en-US" sz="2000" dirty="0"/>
              <a:t>Discussions with cardiac anesthesia regarding any interventional/surgical procedures</a:t>
            </a:r>
          </a:p>
          <a:p>
            <a:pPr>
              <a:buSzPct val="75000"/>
            </a:pPr>
            <a:r>
              <a:rPr lang="en-US" sz="2000" dirty="0"/>
              <a:t>Discussions regarding the number and frequency of follow-up CT scans being mindful of radiation exposure. </a:t>
            </a:r>
          </a:p>
          <a:p>
            <a:pPr marL="0" indent="0">
              <a:buNone/>
            </a:pPr>
            <a:endParaRPr lang="en-US" dirty="0"/>
          </a:p>
          <a:p>
            <a:endParaRPr lang="en-US" dirty="0"/>
          </a:p>
          <a:p>
            <a:endParaRPr lang="en-US" dirty="0"/>
          </a:p>
        </p:txBody>
      </p:sp>
      <p:sp>
        <p:nvSpPr>
          <p:cNvPr id="6" name="Title 5">
            <a:extLst>
              <a:ext uri="{FF2B5EF4-FFF2-40B4-BE49-F238E27FC236}">
                <a16:creationId xmlns:a16="http://schemas.microsoft.com/office/drawing/2014/main" id="{584EF2AE-0FAA-2140-ACF7-29F1F7CC7BB8}"/>
              </a:ext>
            </a:extLst>
          </p:cNvPr>
          <p:cNvSpPr>
            <a:spLocks noGrp="1"/>
          </p:cNvSpPr>
          <p:nvPr>
            <p:ph type="title"/>
          </p:nvPr>
        </p:nvSpPr>
        <p:spPr>
          <a:xfrm>
            <a:off x="3568688" y="-159651"/>
            <a:ext cx="8118466" cy="811161"/>
          </a:xfrm>
        </p:spPr>
        <p:txBody>
          <a:bodyPr/>
          <a:lstStyle/>
          <a:p>
            <a:r>
              <a:rPr lang="en-US" dirty="0"/>
              <a:t>Key Points/Discussion Topics</a:t>
            </a:r>
          </a:p>
        </p:txBody>
      </p:sp>
    </p:spTree>
    <p:extLst>
      <p:ext uri="{BB962C8B-B14F-4D97-AF65-F5344CB8AC3E}">
        <p14:creationId xmlns:p14="http://schemas.microsoft.com/office/powerpoint/2010/main" val="712877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A1D2BFB-06B5-E64F-A443-551E2A6DDCB6}" type="slidenum">
              <a:rPr lang="en-US" smtClean="0"/>
              <a:pPr/>
              <a:t>16</a:t>
            </a:fld>
            <a:endParaRPr lang="en-US" dirty="0"/>
          </a:p>
        </p:txBody>
      </p:sp>
      <p:sp>
        <p:nvSpPr>
          <p:cNvPr id="4" name="Content Placeholder 3"/>
          <p:cNvSpPr>
            <a:spLocks noGrp="1"/>
          </p:cNvSpPr>
          <p:nvPr>
            <p:ph sz="quarter" idx="14"/>
          </p:nvPr>
        </p:nvSpPr>
        <p:spPr>
          <a:xfrm>
            <a:off x="974836" y="1502848"/>
            <a:ext cx="9356725" cy="4349251"/>
          </a:xfrm>
        </p:spPr>
        <p:txBody>
          <a:bodyPr/>
          <a:lstStyle/>
          <a:p>
            <a:pPr>
              <a:buSzPct val="75000"/>
            </a:pPr>
            <a:r>
              <a:rPr lang="en-US" sz="2000" dirty="0"/>
              <a:t>Rapid multidisciplinary management of strokes are required to minimize morbidity in Pediatric VAD patients</a:t>
            </a:r>
          </a:p>
          <a:p>
            <a:pPr>
              <a:buSzPct val="75000"/>
            </a:pPr>
            <a:endParaRPr lang="en-US" sz="2000" dirty="0"/>
          </a:p>
          <a:p>
            <a:pPr>
              <a:buSzPct val="75000"/>
            </a:pPr>
            <a:r>
              <a:rPr lang="en-US" sz="2000" dirty="0"/>
              <a:t>The individual components of these multidisciplinary teams and resources may differ slightly at each institution, but clearly defined roles and responsibilities should be figured out prior to these events</a:t>
            </a:r>
          </a:p>
          <a:p>
            <a:pPr>
              <a:buSzPct val="75000"/>
            </a:pPr>
            <a:endParaRPr lang="en-US" sz="2000" dirty="0"/>
          </a:p>
          <a:p>
            <a:pPr>
              <a:buSzPct val="75000"/>
            </a:pPr>
            <a:r>
              <a:rPr lang="en-US" sz="2000" dirty="0"/>
              <a:t>No one process will work at every site but applying various components of this document can help programs develop a center specific pathway that leverages institutional resources and culture </a:t>
            </a:r>
          </a:p>
        </p:txBody>
      </p:sp>
      <p:sp>
        <p:nvSpPr>
          <p:cNvPr id="5" name="Title 4"/>
          <p:cNvSpPr>
            <a:spLocks noGrp="1"/>
          </p:cNvSpPr>
          <p:nvPr>
            <p:ph type="title"/>
          </p:nvPr>
        </p:nvSpPr>
        <p:spPr>
          <a:xfrm>
            <a:off x="974836" y="0"/>
            <a:ext cx="8686800" cy="882907"/>
          </a:xfrm>
        </p:spPr>
        <p:txBody>
          <a:bodyPr>
            <a:normAutofit/>
          </a:bodyPr>
          <a:lstStyle/>
          <a:p>
            <a:r>
              <a:rPr lang="en-US" dirty="0"/>
              <a:t>Conclusion/Take </a:t>
            </a:r>
            <a:r>
              <a:rPr lang="en-US" dirty="0" err="1"/>
              <a:t>Aways</a:t>
            </a:r>
            <a:r>
              <a:rPr lang="en-US" dirty="0"/>
              <a:t>: </a:t>
            </a:r>
          </a:p>
        </p:txBody>
      </p:sp>
    </p:spTree>
    <p:extLst>
      <p:ext uri="{BB962C8B-B14F-4D97-AF65-F5344CB8AC3E}">
        <p14:creationId xmlns:p14="http://schemas.microsoft.com/office/powerpoint/2010/main" val="95998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A1D2BFB-06B5-E64F-A443-551E2A6DDCB6}" type="slidenum">
              <a:rPr lang="en-US" smtClean="0"/>
              <a:pPr/>
              <a:t>2</a:t>
            </a:fld>
            <a:endParaRPr lang="en-US" dirty="0"/>
          </a:p>
        </p:txBody>
      </p:sp>
      <p:sp>
        <p:nvSpPr>
          <p:cNvPr id="3" name="Text Placeholder 2"/>
          <p:cNvSpPr>
            <a:spLocks noGrp="1"/>
          </p:cNvSpPr>
          <p:nvPr>
            <p:ph type="body" sz="quarter" idx="13"/>
          </p:nvPr>
        </p:nvSpPr>
        <p:spPr>
          <a:xfrm>
            <a:off x="974836" y="1769436"/>
            <a:ext cx="9356725" cy="1435403"/>
          </a:xfrm>
        </p:spPr>
        <p:txBody>
          <a:bodyPr/>
          <a:lstStyle/>
          <a:p>
            <a:r>
              <a:rPr lang="en-US" dirty="0"/>
              <a:t>The ACTION network is focused on quality improvement efforts such as harmonizing best practice protocols, disseminating them among institutions, and helping centers to improve care practices at the local level. </a:t>
            </a:r>
          </a:p>
        </p:txBody>
      </p:sp>
      <p:sp>
        <p:nvSpPr>
          <p:cNvPr id="4" name="Content Placeholder 3"/>
          <p:cNvSpPr>
            <a:spLocks noGrp="1"/>
          </p:cNvSpPr>
          <p:nvPr>
            <p:ph sz="quarter" idx="14"/>
          </p:nvPr>
        </p:nvSpPr>
        <p:spPr>
          <a:xfrm>
            <a:off x="1480030" y="3204839"/>
            <a:ext cx="9356725" cy="2849732"/>
          </a:xfrm>
        </p:spPr>
        <p:txBody>
          <a:bodyPr/>
          <a:lstStyle/>
          <a:p>
            <a:pPr>
              <a:buSzPct val="75000"/>
            </a:pPr>
            <a:r>
              <a:rPr lang="en-US" b="1" dirty="0"/>
              <a:t>This document was developed as a consensus tool for pediatric VAD programs. </a:t>
            </a:r>
          </a:p>
          <a:p>
            <a:pPr>
              <a:buSzPct val="75000"/>
            </a:pPr>
            <a:r>
              <a:rPr lang="en-US" b="1" dirty="0"/>
              <a:t>The information in this document is based on center practices, individual opinions, experiences, and, where available, published literature. </a:t>
            </a:r>
          </a:p>
          <a:p>
            <a:pPr>
              <a:buSzPct val="75000"/>
            </a:pPr>
            <a:r>
              <a:rPr lang="en-US" b="1" dirty="0"/>
              <a:t>Centers may choose to adapt this document to include in their center-specific protocols with reference to ACTION with the understanding that this is meant as a guideline and not standard of care.  </a:t>
            </a:r>
          </a:p>
          <a:p>
            <a:pPr>
              <a:buSzPct val="75000"/>
            </a:pPr>
            <a:r>
              <a:rPr lang="en-US" dirty="0"/>
              <a:t>(Revised: 1/29/20)</a:t>
            </a:r>
          </a:p>
        </p:txBody>
      </p:sp>
      <p:sp>
        <p:nvSpPr>
          <p:cNvPr id="5" name="Title 4"/>
          <p:cNvSpPr>
            <a:spLocks noGrp="1"/>
          </p:cNvSpPr>
          <p:nvPr>
            <p:ph type="title"/>
          </p:nvPr>
        </p:nvSpPr>
        <p:spPr/>
        <p:txBody>
          <a:bodyPr/>
          <a:lstStyle/>
          <a:p>
            <a:r>
              <a:rPr lang="en-US" dirty="0"/>
              <a:t>Disclaimer</a:t>
            </a:r>
          </a:p>
        </p:txBody>
      </p:sp>
    </p:spTree>
    <p:extLst>
      <p:ext uri="{BB962C8B-B14F-4D97-AF65-F5344CB8AC3E}">
        <p14:creationId xmlns:p14="http://schemas.microsoft.com/office/powerpoint/2010/main" val="777849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A1D2BFB-06B5-E64F-A443-551E2A6DDCB6}" type="slidenum">
              <a:rPr lang="en-US" smtClean="0"/>
              <a:pPr/>
              <a:t>3</a:t>
            </a:fld>
            <a:endParaRPr lang="en-US" dirty="0"/>
          </a:p>
        </p:txBody>
      </p:sp>
      <p:sp>
        <p:nvSpPr>
          <p:cNvPr id="4" name="Content Placeholder 3"/>
          <p:cNvSpPr>
            <a:spLocks noGrp="1"/>
          </p:cNvSpPr>
          <p:nvPr>
            <p:ph sz="quarter" idx="14"/>
          </p:nvPr>
        </p:nvSpPr>
        <p:spPr>
          <a:xfrm>
            <a:off x="974836" y="1765738"/>
            <a:ext cx="9356725" cy="4349251"/>
          </a:xfrm>
        </p:spPr>
        <p:txBody>
          <a:bodyPr/>
          <a:lstStyle/>
          <a:p>
            <a:pPr>
              <a:buSzPct val="75000"/>
            </a:pPr>
            <a:r>
              <a:rPr lang="en-US" sz="2000" dirty="0"/>
              <a:t>Strokes continue to be a leading cause of morbidity and mortality in pediatric VAD patients with very little consensus on management strategies</a:t>
            </a:r>
          </a:p>
          <a:p>
            <a:pPr>
              <a:buSzPct val="75000"/>
            </a:pPr>
            <a:endParaRPr lang="en-US" sz="2000" dirty="0"/>
          </a:p>
          <a:p>
            <a:pPr>
              <a:buSzPct val="75000"/>
            </a:pPr>
            <a:r>
              <a:rPr lang="en-US" sz="2000" dirty="0"/>
              <a:t>Stroke management in VAD patients is challenging due to the competing risks of neurological and cardiac complications surrounding anticoagulation management and intervention strategies as well as bringing teams together that do not routinely interface </a:t>
            </a:r>
          </a:p>
          <a:p>
            <a:pPr>
              <a:buSzPct val="75000"/>
            </a:pPr>
            <a:endParaRPr lang="en-US" sz="2000" dirty="0"/>
          </a:p>
          <a:p>
            <a:pPr>
              <a:buSzPct val="75000"/>
            </a:pPr>
            <a:r>
              <a:rPr lang="en-US" sz="2000" dirty="0"/>
              <a:t>Prompt action is needed by these multidisciplinary teams to balance these competing risks in order to minimize morbidity surrounding these events</a:t>
            </a:r>
          </a:p>
          <a:p>
            <a:pPr>
              <a:buSzPct val="75000"/>
            </a:pPr>
            <a:endParaRPr lang="en-US" dirty="0"/>
          </a:p>
          <a:p>
            <a:pPr>
              <a:buSzPct val="75000"/>
            </a:pPr>
            <a:endParaRPr lang="en-US" dirty="0"/>
          </a:p>
        </p:txBody>
      </p:sp>
      <p:sp>
        <p:nvSpPr>
          <p:cNvPr id="5" name="Title 4"/>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152397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A1D2BFB-06B5-E64F-A443-551E2A6DDCB6}" type="slidenum">
              <a:rPr lang="en-US" smtClean="0"/>
              <a:pPr/>
              <a:t>4</a:t>
            </a:fld>
            <a:endParaRPr lang="en-US" dirty="0"/>
          </a:p>
        </p:txBody>
      </p:sp>
      <p:sp>
        <p:nvSpPr>
          <p:cNvPr id="4" name="Content Placeholder 3"/>
          <p:cNvSpPr>
            <a:spLocks noGrp="1"/>
          </p:cNvSpPr>
          <p:nvPr>
            <p:ph sz="quarter" idx="14"/>
          </p:nvPr>
        </p:nvSpPr>
        <p:spPr>
          <a:xfrm>
            <a:off x="974836" y="1765738"/>
            <a:ext cx="9356725" cy="4349251"/>
          </a:xfrm>
        </p:spPr>
        <p:txBody>
          <a:bodyPr/>
          <a:lstStyle/>
          <a:p>
            <a:pPr>
              <a:buSzPct val="75000"/>
            </a:pPr>
            <a:r>
              <a:rPr lang="en-US" sz="2000" dirty="0"/>
              <a:t>To create a comprehensive guide for sites to design a stroke management pathway for the rapid detection, diagnosis, and management of ischemic and hemorrhagic strokes in pediatric VAD patients centric to their team and institution culture, resources, and philosophy</a:t>
            </a:r>
          </a:p>
          <a:p>
            <a:pPr>
              <a:buSzPct val="75000"/>
            </a:pPr>
            <a:endParaRPr lang="en-US" sz="2000" dirty="0"/>
          </a:p>
          <a:p>
            <a:pPr>
              <a:buSzPct val="75000"/>
            </a:pPr>
            <a:r>
              <a:rPr lang="en-US" sz="2000" dirty="0"/>
              <a:t>Promote pre-emptive discussion and organization of institution-specific key players required for effective management of VAD strokes (Neurology, Neurosurgery, Neuroradiology, Cardiac anesthesia, </a:t>
            </a:r>
            <a:r>
              <a:rPr lang="en-US" sz="2000" dirty="0" err="1"/>
              <a:t>cath</a:t>
            </a:r>
            <a:r>
              <a:rPr lang="en-US" sz="2000" dirty="0"/>
              <a:t> lab, etc.)</a:t>
            </a:r>
          </a:p>
          <a:p>
            <a:pPr>
              <a:buSzPct val="75000"/>
            </a:pPr>
            <a:endParaRPr lang="en-US" dirty="0"/>
          </a:p>
        </p:txBody>
      </p:sp>
      <p:sp>
        <p:nvSpPr>
          <p:cNvPr id="5" name="Title 4"/>
          <p:cNvSpPr>
            <a:spLocks noGrp="1"/>
          </p:cNvSpPr>
          <p:nvPr>
            <p:ph type="title"/>
          </p:nvPr>
        </p:nvSpPr>
        <p:spPr/>
        <p:txBody>
          <a:bodyPr>
            <a:normAutofit/>
          </a:bodyPr>
          <a:lstStyle/>
          <a:p>
            <a:r>
              <a:rPr lang="en-US" dirty="0"/>
              <a:t>Objectives/Goals:</a:t>
            </a:r>
          </a:p>
        </p:txBody>
      </p:sp>
    </p:spTree>
    <p:extLst>
      <p:ext uri="{BB962C8B-B14F-4D97-AF65-F5344CB8AC3E}">
        <p14:creationId xmlns:p14="http://schemas.microsoft.com/office/powerpoint/2010/main" val="981493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A1D2BFB-06B5-E64F-A443-551E2A6DDCB6}" type="slidenum">
              <a:rPr lang="en-US" smtClean="0"/>
              <a:pPr/>
              <a:t>5</a:t>
            </a:fld>
            <a:endParaRPr lang="en-US" dirty="0"/>
          </a:p>
        </p:txBody>
      </p:sp>
      <p:sp>
        <p:nvSpPr>
          <p:cNvPr id="4" name="Content Placeholder 3"/>
          <p:cNvSpPr>
            <a:spLocks noGrp="1"/>
          </p:cNvSpPr>
          <p:nvPr>
            <p:ph sz="quarter" idx="14"/>
          </p:nvPr>
        </p:nvSpPr>
        <p:spPr>
          <a:xfrm>
            <a:off x="974836" y="1765738"/>
            <a:ext cx="9356725" cy="4349251"/>
          </a:xfrm>
        </p:spPr>
        <p:txBody>
          <a:bodyPr/>
          <a:lstStyle/>
          <a:p>
            <a:pPr>
              <a:buSzPct val="75000"/>
            </a:pPr>
            <a:r>
              <a:rPr lang="en-US" sz="2000" dirty="0"/>
              <a:t>I. Bedside Stroke Recognition Tool</a:t>
            </a:r>
          </a:p>
          <a:p>
            <a:pPr>
              <a:buSzPct val="75000"/>
            </a:pPr>
            <a:r>
              <a:rPr lang="en-US" sz="2000" dirty="0"/>
              <a:t>II. VAD Stroke Diagnosis</a:t>
            </a:r>
          </a:p>
          <a:p>
            <a:pPr>
              <a:buSzPct val="75000"/>
            </a:pPr>
            <a:r>
              <a:rPr lang="en-US" sz="2000" dirty="0"/>
              <a:t>III. VAD Ischemic Stroke Management</a:t>
            </a:r>
          </a:p>
          <a:p>
            <a:pPr>
              <a:buSzPct val="75000"/>
            </a:pPr>
            <a:r>
              <a:rPr lang="en-US" sz="2000" dirty="0"/>
              <a:t>IV. VAD Hemorrhagic Stroke Management</a:t>
            </a:r>
          </a:p>
          <a:p>
            <a:pPr>
              <a:buSzPct val="75000"/>
            </a:pPr>
            <a:r>
              <a:rPr lang="en-US" sz="2000" dirty="0"/>
              <a:t>V. VAD Subdural Hemorrhage Management</a:t>
            </a:r>
          </a:p>
          <a:p>
            <a:pPr>
              <a:buSzPct val="75000"/>
            </a:pPr>
            <a:r>
              <a:rPr lang="en-US" sz="2000" dirty="0"/>
              <a:t>VI. Appendix to Pathways/ICU Clinical Management </a:t>
            </a:r>
          </a:p>
          <a:p>
            <a:pPr>
              <a:buSzPct val="75000"/>
            </a:pPr>
            <a:endParaRPr lang="en-US" dirty="0"/>
          </a:p>
        </p:txBody>
      </p:sp>
      <p:sp>
        <p:nvSpPr>
          <p:cNvPr id="5" name="Title 4"/>
          <p:cNvSpPr>
            <a:spLocks noGrp="1"/>
          </p:cNvSpPr>
          <p:nvPr>
            <p:ph type="title"/>
          </p:nvPr>
        </p:nvSpPr>
        <p:spPr/>
        <p:txBody>
          <a:bodyPr>
            <a:normAutofit/>
          </a:bodyPr>
          <a:lstStyle/>
          <a:p>
            <a:r>
              <a:rPr lang="en-US" dirty="0"/>
              <a:t>VAD Stroke Example Pathways:</a:t>
            </a:r>
          </a:p>
        </p:txBody>
      </p:sp>
    </p:spTree>
    <p:extLst>
      <p:ext uri="{BB962C8B-B14F-4D97-AF65-F5344CB8AC3E}">
        <p14:creationId xmlns:p14="http://schemas.microsoft.com/office/powerpoint/2010/main" val="1997132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Text Placeholder 1"/>
          <p:cNvSpPr>
            <a:spLocks noGrp="1"/>
          </p:cNvSpPr>
          <p:nvPr>
            <p:ph type="body" sz="quarter" idx="18"/>
          </p:nvPr>
        </p:nvSpPr>
        <p:spPr>
          <a:xfrm>
            <a:off x="261355" y="172143"/>
            <a:ext cx="9574102" cy="426009"/>
          </a:xfrm>
        </p:spPr>
        <p:txBody>
          <a:bodyPr/>
          <a:lstStyle/>
          <a:p>
            <a:r>
              <a:rPr lang="en-US" dirty="0"/>
              <a:t>I. Bedside Stroke Recognition Tool </a:t>
            </a:r>
          </a:p>
        </p:txBody>
      </p:sp>
      <p:sp>
        <p:nvSpPr>
          <p:cNvPr id="24" name="Text Placeholder 1"/>
          <p:cNvSpPr txBox="1">
            <a:spLocks/>
          </p:cNvSpPr>
          <p:nvPr/>
        </p:nvSpPr>
        <p:spPr>
          <a:xfrm>
            <a:off x="827877" y="1183147"/>
            <a:ext cx="3029509" cy="4148803"/>
          </a:xfrm>
          <a:prstGeom prst="rect">
            <a:avLst/>
          </a:prstGeom>
        </p:spPr>
        <p:txBody>
          <a:bodyPr anchor="t" anchorCtr="0"/>
          <a:lstStyle>
            <a:lvl1pPr marL="0" indent="0" algn="l" defTabSz="914400" rtl="0" eaLnBrk="1" latinLnBrk="0" hangingPunct="1">
              <a:lnSpc>
                <a:spcPct val="90000"/>
              </a:lnSpc>
              <a:spcBef>
                <a:spcPts val="1000"/>
              </a:spcBef>
              <a:buFontTx/>
              <a:buNone/>
              <a:defRPr sz="2000" b="0" kern="1200" baseline="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2400" kern="1200" baseline="0">
                <a:solidFill>
                  <a:schemeClr val="bg1"/>
                </a:solidFill>
                <a:latin typeface="Verdana" charset="0"/>
                <a:ea typeface="+mn-ea"/>
                <a:cs typeface="+mn-cs"/>
              </a:defRPr>
            </a:lvl2pPr>
            <a:lvl3pPr marL="914400" indent="0" algn="l" defTabSz="914400" rtl="0" eaLnBrk="1" latinLnBrk="0" hangingPunct="1">
              <a:lnSpc>
                <a:spcPct val="90000"/>
              </a:lnSpc>
              <a:spcBef>
                <a:spcPts val="500"/>
              </a:spcBef>
              <a:buFontTx/>
              <a:buNone/>
              <a:defRPr sz="2000" kern="1200" baseline="0">
                <a:solidFill>
                  <a:schemeClr val="bg1"/>
                </a:solidFill>
                <a:latin typeface="Verdana" charset="0"/>
                <a:ea typeface="+mn-ea"/>
                <a:cs typeface="+mn-cs"/>
              </a:defRPr>
            </a:lvl3pPr>
            <a:lvl4pPr marL="1371600" indent="0" algn="l" defTabSz="914400" rtl="0" eaLnBrk="1" latinLnBrk="0" hangingPunct="1">
              <a:lnSpc>
                <a:spcPct val="90000"/>
              </a:lnSpc>
              <a:spcBef>
                <a:spcPts val="500"/>
              </a:spcBef>
              <a:buFontTx/>
              <a:buNone/>
              <a:defRPr sz="1800" kern="1200" baseline="0">
                <a:solidFill>
                  <a:schemeClr val="bg1"/>
                </a:solidFill>
                <a:latin typeface="Verdana" charset="0"/>
                <a:ea typeface="+mn-ea"/>
                <a:cs typeface="+mn-cs"/>
              </a:defRPr>
            </a:lvl4pPr>
            <a:lvl5pPr marL="1828800" indent="0" algn="l" defTabSz="914400" rtl="0" eaLnBrk="1" latinLnBrk="0" hangingPunct="1">
              <a:lnSpc>
                <a:spcPct val="90000"/>
              </a:lnSpc>
              <a:spcBef>
                <a:spcPts val="500"/>
              </a:spcBef>
              <a:buFontTx/>
              <a:buNone/>
              <a:defRPr sz="1800" kern="1200" baseline="0">
                <a:solidFill>
                  <a:schemeClr val="bg1"/>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i="1" dirty="0">
                <a:solidFill>
                  <a:schemeClr val="tx1"/>
                </a:solidFill>
                <a:latin typeface="Calibri" panose="020F0502020204030204" pitchFamily="34" charset="0"/>
              </a:rPr>
              <a:t>Placed at the bedside attached to the back of the stroke prevention checklist for appropriate and </a:t>
            </a:r>
            <a:r>
              <a:rPr lang="en-US" sz="1800" i="1" dirty="0">
                <a:solidFill>
                  <a:schemeClr val="tx1"/>
                </a:solidFill>
              </a:rPr>
              <a:t>objective</a:t>
            </a:r>
            <a:r>
              <a:rPr lang="en-US" sz="1800" i="1" dirty="0">
                <a:solidFill>
                  <a:schemeClr val="tx1"/>
                </a:solidFill>
                <a:latin typeface="Calibri" panose="020F0502020204030204" pitchFamily="34" charset="0"/>
              </a:rPr>
              <a:t> neuro assessment by nursing and other frontline providers </a:t>
            </a:r>
          </a:p>
        </p:txBody>
      </p:sp>
      <p:sp>
        <p:nvSpPr>
          <p:cNvPr id="25" name="Text Placeholder 1"/>
          <p:cNvSpPr txBox="1">
            <a:spLocks/>
          </p:cNvSpPr>
          <p:nvPr/>
        </p:nvSpPr>
        <p:spPr>
          <a:xfrm>
            <a:off x="9436540" y="161780"/>
            <a:ext cx="2606216" cy="603505"/>
          </a:xfrm>
          <a:prstGeom prst="rect">
            <a:avLst/>
          </a:prstGeom>
        </p:spPr>
        <p:txBody>
          <a:bodyPr anchor="ctr" anchorCtr="0"/>
          <a:lstStyle>
            <a:lvl1pPr marL="0" indent="0" algn="l" defTabSz="914400" rtl="0" eaLnBrk="1" latinLnBrk="0" hangingPunct="1">
              <a:lnSpc>
                <a:spcPct val="90000"/>
              </a:lnSpc>
              <a:spcBef>
                <a:spcPts val="1000"/>
              </a:spcBef>
              <a:buFontTx/>
              <a:buNone/>
              <a:defRPr sz="2000" b="0" kern="1200" baseline="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2400" kern="1200" baseline="0">
                <a:solidFill>
                  <a:schemeClr val="bg1"/>
                </a:solidFill>
                <a:latin typeface="Verdana" charset="0"/>
                <a:ea typeface="+mn-ea"/>
                <a:cs typeface="+mn-cs"/>
              </a:defRPr>
            </a:lvl2pPr>
            <a:lvl3pPr marL="914400" indent="0" algn="l" defTabSz="914400" rtl="0" eaLnBrk="1" latinLnBrk="0" hangingPunct="1">
              <a:lnSpc>
                <a:spcPct val="90000"/>
              </a:lnSpc>
              <a:spcBef>
                <a:spcPts val="500"/>
              </a:spcBef>
              <a:buFontTx/>
              <a:buNone/>
              <a:defRPr sz="2000" kern="1200" baseline="0">
                <a:solidFill>
                  <a:schemeClr val="bg1"/>
                </a:solidFill>
                <a:latin typeface="Verdana" charset="0"/>
                <a:ea typeface="+mn-ea"/>
                <a:cs typeface="+mn-cs"/>
              </a:defRPr>
            </a:lvl3pPr>
            <a:lvl4pPr marL="1371600" indent="0" algn="l" defTabSz="914400" rtl="0" eaLnBrk="1" latinLnBrk="0" hangingPunct="1">
              <a:lnSpc>
                <a:spcPct val="90000"/>
              </a:lnSpc>
              <a:spcBef>
                <a:spcPts val="500"/>
              </a:spcBef>
              <a:buFontTx/>
              <a:buNone/>
              <a:defRPr sz="1800" kern="1200" baseline="0">
                <a:solidFill>
                  <a:schemeClr val="bg1"/>
                </a:solidFill>
                <a:latin typeface="Verdana" charset="0"/>
                <a:ea typeface="+mn-ea"/>
                <a:cs typeface="+mn-cs"/>
              </a:defRPr>
            </a:lvl4pPr>
            <a:lvl5pPr marL="1828800" indent="0" algn="l" defTabSz="914400" rtl="0" eaLnBrk="1" latinLnBrk="0" hangingPunct="1">
              <a:lnSpc>
                <a:spcPct val="90000"/>
              </a:lnSpc>
              <a:spcBef>
                <a:spcPts val="500"/>
              </a:spcBef>
              <a:buFontTx/>
              <a:buNone/>
              <a:defRPr sz="1800" kern="1200" baseline="0">
                <a:solidFill>
                  <a:schemeClr val="bg1"/>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endParaRPr lang="en-US" sz="1600" i="1" dirty="0">
              <a:solidFill>
                <a:schemeClr val="accent5"/>
              </a:solidFill>
              <a:latin typeface="Calibri" panose="020F0502020204030204" pitchFamily="34" charset="0"/>
            </a:endParaRPr>
          </a:p>
        </p:txBody>
      </p:sp>
      <p:sp>
        <p:nvSpPr>
          <p:cNvPr id="3" name="Rectangle 2"/>
          <p:cNvSpPr/>
          <p:nvPr/>
        </p:nvSpPr>
        <p:spPr>
          <a:xfrm>
            <a:off x="9898598" y="182653"/>
            <a:ext cx="2213499" cy="830997"/>
          </a:xfrm>
          <a:prstGeom prst="rect">
            <a:avLst/>
          </a:prstGeom>
        </p:spPr>
        <p:txBody>
          <a:bodyPr wrap="square">
            <a:spAutoFit/>
          </a:bodyPr>
          <a:lstStyle/>
          <a:p>
            <a:pPr algn="r"/>
            <a:r>
              <a:rPr lang="en-US" sz="1600" dirty="0">
                <a:solidFill>
                  <a:schemeClr val="accent5"/>
                </a:solidFill>
              </a:rPr>
              <a:t>Ann &amp; Robert H. Lurie Children’s Hospital </a:t>
            </a:r>
          </a:p>
          <a:p>
            <a:pPr algn="r"/>
            <a:r>
              <a:rPr lang="en-US" sz="1600" dirty="0">
                <a:solidFill>
                  <a:schemeClr val="accent5"/>
                </a:solidFill>
              </a:rPr>
              <a:t>of Chicago</a:t>
            </a:r>
          </a:p>
        </p:txBody>
      </p:sp>
      <p:pic>
        <p:nvPicPr>
          <p:cNvPr id="7" name="Content Placeholder 4"/>
          <p:cNvPicPr>
            <a:picLocks noChangeAspect="1"/>
          </p:cNvPicPr>
          <p:nvPr/>
        </p:nvPicPr>
        <p:blipFill rotWithShape="1">
          <a:blip r:embed="rId3"/>
          <a:srcRect l="6106" t="-2727" r="1001" b="1133"/>
          <a:stretch/>
        </p:blipFill>
        <p:spPr>
          <a:xfrm>
            <a:off x="4423907" y="0"/>
            <a:ext cx="5478834" cy="6515099"/>
          </a:xfrm>
          <a:prstGeom prst="rect">
            <a:avLst/>
          </a:prstGeom>
        </p:spPr>
      </p:pic>
    </p:spTree>
    <p:extLst>
      <p:ext uri="{BB962C8B-B14F-4D97-AF65-F5344CB8AC3E}">
        <p14:creationId xmlns:p14="http://schemas.microsoft.com/office/powerpoint/2010/main" val="1337120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Text Placeholder 1"/>
          <p:cNvSpPr>
            <a:spLocks noGrp="1"/>
          </p:cNvSpPr>
          <p:nvPr>
            <p:ph type="body" sz="quarter" idx="18"/>
          </p:nvPr>
        </p:nvSpPr>
        <p:spPr>
          <a:xfrm>
            <a:off x="348223" y="161780"/>
            <a:ext cx="9574102" cy="426009"/>
          </a:xfrm>
        </p:spPr>
        <p:txBody>
          <a:bodyPr/>
          <a:lstStyle/>
          <a:p>
            <a:r>
              <a:rPr lang="en-US" dirty="0"/>
              <a:t>I. Bedside Stroke Recognition Tool </a:t>
            </a:r>
          </a:p>
        </p:txBody>
      </p:sp>
      <p:graphicFrame>
        <p:nvGraphicFramePr>
          <p:cNvPr id="23" name="Table 22">
            <a:extLst>
              <a:ext uri="{FF2B5EF4-FFF2-40B4-BE49-F238E27FC236}">
                <a16:creationId xmlns:a16="http://schemas.microsoft.com/office/drawing/2014/main" id="{3FC1F774-E0E2-C94B-9137-DF89113F079D}"/>
              </a:ext>
            </a:extLst>
          </p:cNvPr>
          <p:cNvGraphicFramePr>
            <a:graphicFrameLocks noGrp="1"/>
          </p:cNvGraphicFramePr>
          <p:nvPr>
            <p:extLst>
              <p:ext uri="{D42A27DB-BD31-4B8C-83A1-F6EECF244321}">
                <p14:modId xmlns:p14="http://schemas.microsoft.com/office/powerpoint/2010/main" val="3948347723"/>
              </p:ext>
            </p:extLst>
          </p:nvPr>
        </p:nvGraphicFramePr>
        <p:xfrm>
          <a:off x="530352" y="1261632"/>
          <a:ext cx="10287000" cy="4872320"/>
        </p:xfrm>
        <a:graphic>
          <a:graphicData uri="http://schemas.openxmlformats.org/drawingml/2006/table">
            <a:tbl>
              <a:tblPr firstRow="1" firstCol="1" bandRow="1">
                <a:tableStyleId>{5C22544A-7EE6-4342-B048-85BDC9FD1C3A}</a:tableStyleId>
              </a:tblPr>
              <a:tblGrid>
                <a:gridCol w="2421225">
                  <a:extLst>
                    <a:ext uri="{9D8B030D-6E8A-4147-A177-3AD203B41FA5}">
                      <a16:colId xmlns:a16="http://schemas.microsoft.com/office/drawing/2014/main" val="1206365294"/>
                    </a:ext>
                  </a:extLst>
                </a:gridCol>
                <a:gridCol w="7865775">
                  <a:extLst>
                    <a:ext uri="{9D8B030D-6E8A-4147-A177-3AD203B41FA5}">
                      <a16:colId xmlns:a16="http://schemas.microsoft.com/office/drawing/2014/main" val="1647197603"/>
                    </a:ext>
                  </a:extLst>
                </a:gridCol>
              </a:tblGrid>
              <a:tr h="621858">
                <a:tc>
                  <a:txBody>
                    <a:bodyPr/>
                    <a:lstStyle/>
                    <a:p>
                      <a:pPr marL="0" marR="0" algn="ctr">
                        <a:lnSpc>
                          <a:spcPct val="107000"/>
                        </a:lnSpc>
                        <a:spcBef>
                          <a:spcPts val="0"/>
                        </a:spcBef>
                        <a:spcAft>
                          <a:spcPts val="0"/>
                        </a:spcAft>
                      </a:pPr>
                      <a:r>
                        <a:rPr lang="en-US" sz="2400" dirty="0">
                          <a:effectLst/>
                          <a:latin typeface="+mn-lt"/>
                        </a:rPr>
                        <a:t>Signs &amp; Symptoms </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latin typeface="+mn-lt"/>
                        </a:rPr>
                        <a:t>Description</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811041"/>
                  </a:ext>
                </a:extLst>
              </a:tr>
              <a:tr h="394484">
                <a:tc>
                  <a:txBody>
                    <a:bodyPr/>
                    <a:lstStyle/>
                    <a:p>
                      <a:pPr marL="0" marR="0" algn="ctr">
                        <a:lnSpc>
                          <a:spcPct val="107000"/>
                        </a:lnSpc>
                        <a:spcBef>
                          <a:spcPts val="0"/>
                        </a:spcBef>
                        <a:spcAft>
                          <a:spcPts val="0"/>
                        </a:spcAft>
                      </a:pPr>
                      <a:r>
                        <a:rPr lang="en-US" sz="1800" dirty="0">
                          <a:effectLst/>
                          <a:latin typeface="+mn-lt"/>
                        </a:rPr>
                        <a:t>Hemiparesis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800" dirty="0">
                          <a:effectLst/>
                          <a:latin typeface="+mn-lt"/>
                        </a:rPr>
                        <a:t>Arm or leg weakness or paralysis, facial droop</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2505409"/>
                  </a:ext>
                </a:extLst>
              </a:tr>
              <a:tr h="734008">
                <a:tc>
                  <a:txBody>
                    <a:bodyPr/>
                    <a:lstStyle/>
                    <a:p>
                      <a:pPr marL="0" marR="0" algn="ctr">
                        <a:lnSpc>
                          <a:spcPct val="107000"/>
                        </a:lnSpc>
                        <a:spcBef>
                          <a:spcPts val="0"/>
                        </a:spcBef>
                        <a:spcAft>
                          <a:spcPts val="0"/>
                        </a:spcAft>
                      </a:pPr>
                      <a:r>
                        <a:rPr lang="en-US" sz="1800" dirty="0">
                          <a:effectLst/>
                          <a:latin typeface="+mn-lt"/>
                        </a:rPr>
                        <a:t>Numbness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800" dirty="0">
                          <a:effectLst/>
                          <a:latin typeface="+mn-lt"/>
                        </a:rPr>
                        <a:t>Loss of sensation on one side of the body or one limb, includes neglect of one side of the body</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2202442"/>
                  </a:ext>
                </a:extLst>
              </a:tr>
              <a:tr h="734008">
                <a:tc>
                  <a:txBody>
                    <a:bodyPr/>
                    <a:lstStyle/>
                    <a:p>
                      <a:pPr marL="0" marR="0" algn="ctr">
                        <a:lnSpc>
                          <a:spcPct val="107000"/>
                        </a:lnSpc>
                        <a:spcBef>
                          <a:spcPts val="0"/>
                        </a:spcBef>
                        <a:spcAft>
                          <a:spcPts val="0"/>
                        </a:spcAft>
                      </a:pPr>
                      <a:r>
                        <a:rPr lang="en-US" sz="1800" dirty="0">
                          <a:effectLst/>
                          <a:latin typeface="+mn-lt"/>
                        </a:rPr>
                        <a:t>Aphasia</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800" dirty="0">
                          <a:effectLst/>
                          <a:latin typeface="+mn-lt"/>
                        </a:rPr>
                        <a:t>Difficulty finding words, garbled or nonsensical speech, loss of speech, difficulty understanding language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217734"/>
                  </a:ext>
                </a:extLst>
              </a:tr>
              <a:tr h="590598">
                <a:tc>
                  <a:txBody>
                    <a:bodyPr/>
                    <a:lstStyle/>
                    <a:p>
                      <a:pPr marL="0" marR="0" algn="ctr">
                        <a:lnSpc>
                          <a:spcPct val="107000"/>
                        </a:lnSpc>
                        <a:spcBef>
                          <a:spcPts val="0"/>
                        </a:spcBef>
                        <a:spcAft>
                          <a:spcPts val="0"/>
                        </a:spcAft>
                      </a:pPr>
                      <a:r>
                        <a:rPr lang="en-US" sz="1800">
                          <a:effectLst/>
                          <a:latin typeface="+mn-lt"/>
                        </a:rPr>
                        <a:t>Vision deficit</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800" dirty="0">
                          <a:effectLst/>
                          <a:latin typeface="+mn-lt"/>
                        </a:rPr>
                        <a:t>Loss of vision in one half or quadrant of visual field, visual neglect of part of visual field, gaze preference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5418178"/>
                  </a:ext>
                </a:extLst>
              </a:tr>
              <a:tr h="394484">
                <a:tc>
                  <a:txBody>
                    <a:bodyPr/>
                    <a:lstStyle/>
                    <a:p>
                      <a:pPr marL="0" marR="0" algn="ctr">
                        <a:lnSpc>
                          <a:spcPct val="107000"/>
                        </a:lnSpc>
                        <a:spcBef>
                          <a:spcPts val="0"/>
                        </a:spcBef>
                        <a:spcAft>
                          <a:spcPts val="0"/>
                        </a:spcAft>
                      </a:pPr>
                      <a:r>
                        <a:rPr lang="en-US" sz="1800">
                          <a:effectLst/>
                          <a:latin typeface="+mn-lt"/>
                        </a:rPr>
                        <a:t>Dysarthria</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800" dirty="0">
                          <a:effectLst/>
                          <a:latin typeface="+mn-lt"/>
                        </a:rPr>
                        <a:t>Slurred speech</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6014519"/>
                  </a:ext>
                </a:extLst>
              </a:tr>
              <a:tr h="394484">
                <a:tc>
                  <a:txBody>
                    <a:bodyPr/>
                    <a:lstStyle/>
                    <a:p>
                      <a:pPr marL="0" marR="0" algn="ctr">
                        <a:lnSpc>
                          <a:spcPct val="107000"/>
                        </a:lnSpc>
                        <a:spcBef>
                          <a:spcPts val="0"/>
                        </a:spcBef>
                        <a:spcAft>
                          <a:spcPts val="0"/>
                        </a:spcAft>
                      </a:pPr>
                      <a:r>
                        <a:rPr lang="en-US" sz="1800">
                          <a:effectLst/>
                          <a:latin typeface="+mn-lt"/>
                        </a:rPr>
                        <a:t>Ataxia/dysmetria</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800" dirty="0">
                          <a:effectLst/>
                          <a:latin typeface="+mn-lt"/>
                        </a:rPr>
                        <a:t>Unsteady gait, incoordination</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02963485"/>
                  </a:ext>
                </a:extLst>
              </a:tr>
              <a:tr h="310279">
                <a:tc>
                  <a:txBody>
                    <a:bodyPr/>
                    <a:lstStyle/>
                    <a:p>
                      <a:pPr marL="0" marR="0" algn="ctr">
                        <a:lnSpc>
                          <a:spcPct val="107000"/>
                        </a:lnSpc>
                        <a:spcBef>
                          <a:spcPts val="0"/>
                        </a:spcBef>
                        <a:spcAft>
                          <a:spcPts val="0"/>
                        </a:spcAft>
                      </a:pPr>
                      <a:r>
                        <a:rPr lang="en-US" sz="1800" dirty="0">
                          <a:effectLst/>
                          <a:latin typeface="+mn-lt"/>
                        </a:rPr>
                        <a:t>Eye abnormalities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800" dirty="0">
                          <a:effectLst/>
                          <a:latin typeface="+mn-lt"/>
                        </a:rPr>
                        <a:t>Misaligned eyes, eye movement paralysis, double vision, nystagmus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743018"/>
                  </a:ext>
                </a:extLst>
              </a:tr>
              <a:tr h="525815">
                <a:tc>
                  <a:txBody>
                    <a:bodyPr/>
                    <a:lstStyle/>
                    <a:p>
                      <a:pPr marL="0" marR="0" algn="ctr">
                        <a:lnSpc>
                          <a:spcPct val="107000"/>
                        </a:lnSpc>
                        <a:spcBef>
                          <a:spcPts val="0"/>
                        </a:spcBef>
                        <a:spcAft>
                          <a:spcPts val="0"/>
                        </a:spcAft>
                      </a:pPr>
                      <a:r>
                        <a:rPr lang="en-US" sz="1800" dirty="0">
                          <a:effectLst/>
                          <a:latin typeface="+mn-lt"/>
                        </a:rPr>
                        <a:t>Nonspecific</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800" dirty="0">
                          <a:effectLst/>
                          <a:latin typeface="+mn-lt"/>
                        </a:rPr>
                        <a:t>Headache, nausea, vomiting, altered mental status, new focal seizure, increased irritability</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8764409"/>
                  </a:ext>
                </a:extLst>
              </a:tr>
            </a:tbl>
          </a:graphicData>
        </a:graphic>
      </p:graphicFrame>
      <p:sp>
        <p:nvSpPr>
          <p:cNvPr id="24" name="Text Placeholder 1"/>
          <p:cNvSpPr txBox="1">
            <a:spLocks/>
          </p:cNvSpPr>
          <p:nvPr/>
        </p:nvSpPr>
        <p:spPr>
          <a:xfrm>
            <a:off x="530352" y="587789"/>
            <a:ext cx="7013448" cy="790141"/>
          </a:xfrm>
          <a:prstGeom prst="rect">
            <a:avLst/>
          </a:prstGeom>
        </p:spPr>
        <p:txBody>
          <a:bodyPr anchor="t" anchorCtr="0"/>
          <a:lstStyle>
            <a:lvl1pPr marL="0" indent="0" algn="l" defTabSz="914400" rtl="0" eaLnBrk="1" latinLnBrk="0" hangingPunct="1">
              <a:lnSpc>
                <a:spcPct val="90000"/>
              </a:lnSpc>
              <a:spcBef>
                <a:spcPts val="1000"/>
              </a:spcBef>
              <a:buFontTx/>
              <a:buNone/>
              <a:defRPr sz="2000" b="0" kern="1200" baseline="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2400" kern="1200" baseline="0">
                <a:solidFill>
                  <a:schemeClr val="bg1"/>
                </a:solidFill>
                <a:latin typeface="Verdana" charset="0"/>
                <a:ea typeface="+mn-ea"/>
                <a:cs typeface="+mn-cs"/>
              </a:defRPr>
            </a:lvl2pPr>
            <a:lvl3pPr marL="914400" indent="0" algn="l" defTabSz="914400" rtl="0" eaLnBrk="1" latinLnBrk="0" hangingPunct="1">
              <a:lnSpc>
                <a:spcPct val="90000"/>
              </a:lnSpc>
              <a:spcBef>
                <a:spcPts val="500"/>
              </a:spcBef>
              <a:buFontTx/>
              <a:buNone/>
              <a:defRPr sz="2000" kern="1200" baseline="0">
                <a:solidFill>
                  <a:schemeClr val="bg1"/>
                </a:solidFill>
                <a:latin typeface="Verdana" charset="0"/>
                <a:ea typeface="+mn-ea"/>
                <a:cs typeface="+mn-cs"/>
              </a:defRPr>
            </a:lvl3pPr>
            <a:lvl4pPr marL="1371600" indent="0" algn="l" defTabSz="914400" rtl="0" eaLnBrk="1" latinLnBrk="0" hangingPunct="1">
              <a:lnSpc>
                <a:spcPct val="90000"/>
              </a:lnSpc>
              <a:spcBef>
                <a:spcPts val="500"/>
              </a:spcBef>
              <a:buFontTx/>
              <a:buNone/>
              <a:defRPr sz="1800" kern="1200" baseline="0">
                <a:solidFill>
                  <a:schemeClr val="bg1"/>
                </a:solidFill>
                <a:latin typeface="Verdana" charset="0"/>
                <a:ea typeface="+mn-ea"/>
                <a:cs typeface="+mn-cs"/>
              </a:defRPr>
            </a:lvl4pPr>
            <a:lvl5pPr marL="1828800" indent="0" algn="l" defTabSz="914400" rtl="0" eaLnBrk="1" latinLnBrk="0" hangingPunct="1">
              <a:lnSpc>
                <a:spcPct val="90000"/>
              </a:lnSpc>
              <a:spcBef>
                <a:spcPts val="500"/>
              </a:spcBef>
              <a:buFontTx/>
              <a:buNone/>
              <a:defRPr sz="1800" kern="1200" baseline="0">
                <a:solidFill>
                  <a:schemeClr val="bg1"/>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i="1" dirty="0">
                <a:solidFill>
                  <a:schemeClr val="tx1"/>
                </a:solidFill>
              </a:rPr>
              <a:t>Placed at the bedside attached to the back of the stroke prevention checklist for appropriate and objective neuro assessment by nursing and other frontline providers </a:t>
            </a:r>
          </a:p>
        </p:txBody>
      </p:sp>
      <p:sp>
        <p:nvSpPr>
          <p:cNvPr id="25" name="Text Placeholder 1"/>
          <p:cNvSpPr txBox="1">
            <a:spLocks/>
          </p:cNvSpPr>
          <p:nvPr/>
        </p:nvSpPr>
        <p:spPr>
          <a:xfrm>
            <a:off x="9436540" y="161780"/>
            <a:ext cx="2606216" cy="603505"/>
          </a:xfrm>
          <a:prstGeom prst="rect">
            <a:avLst/>
          </a:prstGeom>
        </p:spPr>
        <p:txBody>
          <a:bodyPr anchor="ctr" anchorCtr="0"/>
          <a:lstStyle>
            <a:lvl1pPr marL="0" indent="0" algn="l" defTabSz="914400" rtl="0" eaLnBrk="1" latinLnBrk="0" hangingPunct="1">
              <a:lnSpc>
                <a:spcPct val="90000"/>
              </a:lnSpc>
              <a:spcBef>
                <a:spcPts val="1000"/>
              </a:spcBef>
              <a:buFontTx/>
              <a:buNone/>
              <a:defRPr sz="2000" b="0" kern="1200" baseline="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2400" kern="1200" baseline="0">
                <a:solidFill>
                  <a:schemeClr val="bg1"/>
                </a:solidFill>
                <a:latin typeface="Verdana" charset="0"/>
                <a:ea typeface="+mn-ea"/>
                <a:cs typeface="+mn-cs"/>
              </a:defRPr>
            </a:lvl2pPr>
            <a:lvl3pPr marL="914400" indent="0" algn="l" defTabSz="914400" rtl="0" eaLnBrk="1" latinLnBrk="0" hangingPunct="1">
              <a:lnSpc>
                <a:spcPct val="90000"/>
              </a:lnSpc>
              <a:spcBef>
                <a:spcPts val="500"/>
              </a:spcBef>
              <a:buFontTx/>
              <a:buNone/>
              <a:defRPr sz="2000" kern="1200" baseline="0">
                <a:solidFill>
                  <a:schemeClr val="bg1"/>
                </a:solidFill>
                <a:latin typeface="Verdana" charset="0"/>
                <a:ea typeface="+mn-ea"/>
                <a:cs typeface="+mn-cs"/>
              </a:defRPr>
            </a:lvl3pPr>
            <a:lvl4pPr marL="1371600" indent="0" algn="l" defTabSz="914400" rtl="0" eaLnBrk="1" latinLnBrk="0" hangingPunct="1">
              <a:lnSpc>
                <a:spcPct val="90000"/>
              </a:lnSpc>
              <a:spcBef>
                <a:spcPts val="500"/>
              </a:spcBef>
              <a:buFontTx/>
              <a:buNone/>
              <a:defRPr sz="1800" kern="1200" baseline="0">
                <a:solidFill>
                  <a:schemeClr val="bg1"/>
                </a:solidFill>
                <a:latin typeface="Verdana" charset="0"/>
                <a:ea typeface="+mn-ea"/>
                <a:cs typeface="+mn-cs"/>
              </a:defRPr>
            </a:lvl4pPr>
            <a:lvl5pPr marL="1828800" indent="0" algn="l" defTabSz="914400" rtl="0" eaLnBrk="1" latinLnBrk="0" hangingPunct="1">
              <a:lnSpc>
                <a:spcPct val="90000"/>
              </a:lnSpc>
              <a:spcBef>
                <a:spcPts val="500"/>
              </a:spcBef>
              <a:buFontTx/>
              <a:buNone/>
              <a:defRPr sz="1800" kern="1200" baseline="0">
                <a:solidFill>
                  <a:schemeClr val="bg1"/>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endParaRPr lang="en-US" sz="1600" i="1" dirty="0">
              <a:solidFill>
                <a:schemeClr val="accent5"/>
              </a:solidFill>
              <a:latin typeface="Calibri" panose="020F0502020204030204" pitchFamily="34" charset="0"/>
            </a:endParaRPr>
          </a:p>
        </p:txBody>
      </p:sp>
      <p:sp>
        <p:nvSpPr>
          <p:cNvPr id="3" name="Rectangle 2"/>
          <p:cNvSpPr/>
          <p:nvPr/>
        </p:nvSpPr>
        <p:spPr>
          <a:xfrm>
            <a:off x="9183191" y="170891"/>
            <a:ext cx="2859565" cy="584775"/>
          </a:xfrm>
          <a:prstGeom prst="rect">
            <a:avLst/>
          </a:prstGeom>
        </p:spPr>
        <p:txBody>
          <a:bodyPr wrap="none">
            <a:spAutoFit/>
          </a:bodyPr>
          <a:lstStyle/>
          <a:p>
            <a:pPr algn="r"/>
            <a:r>
              <a:rPr lang="en-US" sz="1600" dirty="0">
                <a:solidFill>
                  <a:schemeClr val="accent5"/>
                </a:solidFill>
              </a:rPr>
              <a:t>C.S. Mott Children’s Hospital </a:t>
            </a:r>
            <a:br>
              <a:rPr lang="en-US" sz="1600" dirty="0">
                <a:solidFill>
                  <a:schemeClr val="accent5"/>
                </a:solidFill>
              </a:rPr>
            </a:br>
            <a:r>
              <a:rPr lang="en-US" sz="1600" dirty="0">
                <a:solidFill>
                  <a:schemeClr val="accent5"/>
                </a:solidFill>
              </a:rPr>
              <a:t>University of Michigan</a:t>
            </a:r>
          </a:p>
        </p:txBody>
      </p:sp>
    </p:spTree>
    <p:extLst>
      <p:ext uri="{BB962C8B-B14F-4D97-AF65-F5344CB8AC3E}">
        <p14:creationId xmlns:p14="http://schemas.microsoft.com/office/powerpoint/2010/main" val="1884460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2050" name="Picture 3" descr="cid:image001.jpg@01CFD748.8BA09D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0101" y="226197"/>
            <a:ext cx="1949503" cy="50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18"/>
          </p:nvPr>
        </p:nvSpPr>
        <p:spPr/>
        <p:txBody>
          <a:bodyPr/>
          <a:lstStyle/>
          <a:p>
            <a:r>
              <a:rPr lang="en-US" dirty="0"/>
              <a:t>II. Ventricular Assist Device (VAD) Stroke Diagnosis Pathway</a:t>
            </a:r>
          </a:p>
        </p:txBody>
      </p:sp>
      <p:sp>
        <p:nvSpPr>
          <p:cNvPr id="30" name="Shape 177"/>
          <p:cNvSpPr txBox="1"/>
          <p:nvPr/>
        </p:nvSpPr>
        <p:spPr>
          <a:xfrm>
            <a:off x="5260212" y="1470409"/>
            <a:ext cx="2317316" cy="3043850"/>
          </a:xfrm>
          <a:prstGeom prst="rect">
            <a:avLst/>
          </a:prstGeom>
          <a:noFill/>
          <a:ln w="1905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1100" b="1" dirty="0">
                <a:solidFill>
                  <a:srgbClr val="FF0000"/>
                </a:solidFill>
                <a:latin typeface="Calibri"/>
                <a:ea typeface="Calibri"/>
                <a:cs typeface="Calibri"/>
                <a:sym typeface="Calibri"/>
              </a:rPr>
              <a:t>Page Appropriate Teams </a:t>
            </a:r>
          </a:p>
          <a:p>
            <a:pPr marL="171450" marR="0" lvl="0" indent="-171450" algn="ctr" rtl="0">
              <a:spcBef>
                <a:spcPts val="0"/>
              </a:spcBef>
              <a:buSzPct val="25000"/>
              <a:buFont typeface="Arial" panose="020B0604020202020204" pitchFamily="34" charset="0"/>
              <a:buChar char="•"/>
            </a:pPr>
            <a:r>
              <a:rPr lang="en-US" sz="1100" b="1" dirty="0">
                <a:latin typeface="Calibri"/>
                <a:ea typeface="Calibri"/>
                <a:cs typeface="Calibri"/>
                <a:sym typeface="Calibri"/>
              </a:rPr>
              <a:t>Pediatric Neurology to respond STAT (&lt; 30 min) +/- hematology depending on anticoagulation management setup</a:t>
            </a:r>
          </a:p>
          <a:p>
            <a:pPr marL="171450" marR="0" lvl="0" indent="-171450" algn="l" rtl="0">
              <a:spcBef>
                <a:spcPts val="0"/>
              </a:spcBef>
              <a:buSzPct val="25000"/>
              <a:buFont typeface="Arial" panose="020B0604020202020204" pitchFamily="34" charset="0"/>
              <a:buChar char="•"/>
            </a:pPr>
            <a:r>
              <a:rPr lang="en-US" sz="1100" b="1" dirty="0">
                <a:latin typeface="Calibri"/>
                <a:ea typeface="Calibri"/>
                <a:cs typeface="Calibri"/>
                <a:sym typeface="Calibri"/>
              </a:rPr>
              <a:t>HOLD antithrombotic therapy</a:t>
            </a:r>
          </a:p>
          <a:p>
            <a:pPr marL="171450" indent="-171450">
              <a:buSzPct val="25000"/>
              <a:buFont typeface="Arial" panose="020B0604020202020204" pitchFamily="34" charset="0"/>
              <a:buChar char="•"/>
            </a:pPr>
            <a:r>
              <a:rPr lang="en-US" sz="1100" b="1" dirty="0">
                <a:ea typeface="Calibri"/>
                <a:cs typeface="Calibri"/>
                <a:sym typeface="Calibri"/>
              </a:rPr>
              <a:t>Attempt PIV</a:t>
            </a:r>
            <a:r>
              <a:rPr lang="en-US" sz="1100" b="1" baseline="30000" dirty="0">
                <a:ea typeface="Calibri"/>
                <a:cs typeface="Calibri"/>
                <a:sym typeface="Calibri"/>
              </a:rPr>
              <a:t> </a:t>
            </a:r>
            <a:r>
              <a:rPr lang="en-US" sz="1100" b="1" dirty="0">
                <a:ea typeface="Calibri"/>
                <a:cs typeface="Calibri"/>
                <a:sym typeface="Calibri"/>
              </a:rPr>
              <a:t> but do not delay CT</a:t>
            </a:r>
            <a:endParaRPr lang="en-US" sz="1100" b="1" baseline="30000" dirty="0">
              <a:ea typeface="Calibri"/>
              <a:cs typeface="Calibri"/>
              <a:sym typeface="Calibri"/>
            </a:endParaRPr>
          </a:p>
          <a:p>
            <a:pPr marL="171450" marR="0" lvl="0" indent="-171450" algn="l" rtl="0">
              <a:spcBef>
                <a:spcPts val="0"/>
              </a:spcBef>
              <a:buSzPct val="25000"/>
              <a:buFont typeface="Arial" panose="020B0604020202020204" pitchFamily="34" charset="0"/>
              <a:buChar char="•"/>
            </a:pPr>
            <a:r>
              <a:rPr lang="en-US" sz="1100" b="1" dirty="0">
                <a:latin typeface="Calibri"/>
                <a:ea typeface="Calibri"/>
                <a:cs typeface="Calibri"/>
                <a:sym typeface="Calibri"/>
              </a:rPr>
              <a:t>Send labs: CBC, Glucose, </a:t>
            </a:r>
            <a:r>
              <a:rPr lang="en-US" sz="1100" b="1" dirty="0" err="1">
                <a:latin typeface="Calibri"/>
                <a:ea typeface="Calibri"/>
                <a:cs typeface="Calibri"/>
                <a:sym typeface="Calibri"/>
              </a:rPr>
              <a:t>lytes</a:t>
            </a:r>
            <a:r>
              <a:rPr lang="en-US" sz="1100" b="1" dirty="0">
                <a:latin typeface="Calibri"/>
                <a:ea typeface="Calibri"/>
                <a:cs typeface="Calibri"/>
                <a:sym typeface="Calibri"/>
              </a:rPr>
              <a:t>, BUN/Cr</a:t>
            </a:r>
            <a:r>
              <a:rPr lang="en-US" sz="1100" b="1" dirty="0">
                <a:ea typeface="Calibri"/>
                <a:cs typeface="Calibri"/>
                <a:sym typeface="Calibri"/>
              </a:rPr>
              <a:t>, PT/PTT/INR, blood cx x 2 (if concern for infection)</a:t>
            </a:r>
          </a:p>
          <a:p>
            <a:pPr marL="171450" marR="0" lvl="0" indent="-171450" algn="l" rtl="0">
              <a:spcBef>
                <a:spcPts val="0"/>
              </a:spcBef>
              <a:buSzPct val="25000"/>
              <a:buFont typeface="Arial" panose="020B0604020202020204" pitchFamily="34" charset="0"/>
              <a:buChar char="•"/>
            </a:pPr>
            <a:r>
              <a:rPr lang="en-US" sz="1100" b="1" u="sng" dirty="0">
                <a:ea typeface="Calibri"/>
                <a:cs typeface="Calibri"/>
                <a:sym typeface="Calibri"/>
              </a:rPr>
              <a:t>Consider</a:t>
            </a:r>
            <a:r>
              <a:rPr lang="en-US" sz="1100" u="sng" dirty="0">
                <a:ea typeface="Calibri"/>
                <a:cs typeface="Calibri"/>
                <a:sym typeface="Calibri"/>
              </a:rPr>
              <a:t> </a:t>
            </a:r>
            <a:r>
              <a:rPr lang="en-US" sz="1100" b="1" dirty="0">
                <a:ea typeface="Calibri"/>
                <a:cs typeface="Calibri"/>
                <a:sym typeface="Calibri"/>
              </a:rPr>
              <a:t>ordering reversal agents but do not give prior to discussion after imaging</a:t>
            </a:r>
            <a:endParaRPr lang="en-US" sz="1100" b="1" dirty="0">
              <a:solidFill>
                <a:srgbClr val="FF0000"/>
              </a:solidFill>
              <a:latin typeface="Calibri"/>
              <a:ea typeface="Calibri"/>
              <a:cs typeface="Calibri"/>
              <a:sym typeface="Calibri"/>
            </a:endParaRPr>
          </a:p>
        </p:txBody>
      </p:sp>
      <p:sp>
        <p:nvSpPr>
          <p:cNvPr id="31" name="Shape 177"/>
          <p:cNvSpPr txBox="1"/>
          <p:nvPr/>
        </p:nvSpPr>
        <p:spPr>
          <a:xfrm>
            <a:off x="457197" y="3097889"/>
            <a:ext cx="1107031" cy="629385"/>
          </a:xfrm>
          <a:prstGeom prst="rect">
            <a:avLst/>
          </a:prstGeom>
          <a:noFill/>
          <a:ln w="19050" cap="flat" cmpd="sng">
            <a:no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1200" b="1" dirty="0">
                <a:solidFill>
                  <a:srgbClr val="FF0000"/>
                </a:solidFill>
                <a:latin typeface="Calibri"/>
                <a:ea typeface="Calibri"/>
                <a:cs typeface="Calibri"/>
                <a:sym typeface="Calibri"/>
              </a:rPr>
              <a:t>Child on VAD with suspected stroke symptoms</a:t>
            </a:r>
          </a:p>
          <a:p>
            <a:pPr marL="0" marR="0" lvl="0" indent="0" algn="l" rtl="0">
              <a:spcBef>
                <a:spcPts val="0"/>
              </a:spcBef>
              <a:buSzPct val="25000"/>
              <a:buNone/>
            </a:pPr>
            <a:endParaRPr lang="en-US" sz="1200" dirty="0">
              <a:latin typeface="Calibri"/>
              <a:ea typeface="Calibri"/>
              <a:cs typeface="Calibri"/>
              <a:sym typeface="Calibri"/>
            </a:endParaRPr>
          </a:p>
          <a:p>
            <a:pPr marL="0" marR="0" lvl="0" indent="0" algn="l" rtl="0">
              <a:spcBef>
                <a:spcPts val="0"/>
              </a:spcBef>
              <a:buSzPct val="25000"/>
              <a:buNone/>
            </a:pPr>
            <a:endParaRPr lang="en-US" sz="1200" dirty="0">
              <a:solidFill>
                <a:srgbClr val="FF0000"/>
              </a:solidFill>
              <a:latin typeface="Calibri"/>
              <a:ea typeface="Calibri"/>
              <a:cs typeface="Calibri"/>
              <a:sym typeface="Calibri"/>
            </a:endParaRPr>
          </a:p>
          <a:p>
            <a:pPr marL="0" marR="0" lvl="0" indent="0" algn="l" rtl="0">
              <a:spcBef>
                <a:spcPts val="0"/>
              </a:spcBef>
              <a:buSzPct val="25000"/>
              <a:buNone/>
            </a:pPr>
            <a:endParaRPr lang="en-US" sz="1200" dirty="0">
              <a:solidFill>
                <a:srgbClr val="FF0000"/>
              </a:solidFill>
              <a:latin typeface="Calibri"/>
              <a:ea typeface="Calibri"/>
              <a:cs typeface="Calibri"/>
              <a:sym typeface="Calibri"/>
            </a:endParaRPr>
          </a:p>
        </p:txBody>
      </p:sp>
      <p:cxnSp>
        <p:nvCxnSpPr>
          <p:cNvPr id="35" name="Shape 180"/>
          <p:cNvCxnSpPr>
            <a:cxnSpLocks/>
          </p:cNvCxnSpPr>
          <p:nvPr/>
        </p:nvCxnSpPr>
        <p:spPr>
          <a:xfrm flipV="1">
            <a:off x="1139037" y="2112264"/>
            <a:ext cx="826923" cy="819389"/>
          </a:xfrm>
          <a:prstGeom prst="straightConnector1">
            <a:avLst/>
          </a:prstGeom>
          <a:noFill/>
          <a:ln w="9525" cap="flat" cmpd="sng">
            <a:solidFill>
              <a:schemeClr val="dk1"/>
            </a:solidFill>
            <a:prstDash val="solid"/>
            <a:miter/>
            <a:headEnd type="none" w="med" len="med"/>
            <a:tailEnd type="triangle" w="lg" len="lg"/>
          </a:ln>
        </p:spPr>
      </p:cxnSp>
      <p:sp>
        <p:nvSpPr>
          <p:cNvPr id="37" name="Shape 177"/>
          <p:cNvSpPr txBox="1"/>
          <p:nvPr/>
        </p:nvSpPr>
        <p:spPr>
          <a:xfrm>
            <a:off x="2041683" y="1259826"/>
            <a:ext cx="2448021" cy="3416773"/>
          </a:xfrm>
          <a:prstGeom prst="rect">
            <a:avLst/>
          </a:prstGeom>
          <a:noFill/>
          <a:ln w="19050" cap="flat" cmpd="sng">
            <a:solidFill>
              <a:schemeClr val="tx1"/>
            </a:solidFill>
            <a:prstDash val="solid"/>
            <a:round/>
            <a:headEnd type="none" w="med" len="med"/>
            <a:tailEnd type="none" w="med" len="med"/>
          </a:ln>
        </p:spPr>
        <p:txBody>
          <a:bodyPr lIns="91425" tIns="45700" rIns="91425" bIns="45700" anchor="t" anchorCtr="0">
            <a:noAutofit/>
          </a:bodyPr>
          <a:lstStyle/>
          <a:p>
            <a:pPr lvl="0">
              <a:buSzPct val="25000"/>
            </a:pPr>
            <a:r>
              <a:rPr lang="en-US" sz="1000" b="1" dirty="0">
                <a:ea typeface="Calibri"/>
                <a:cs typeface="Calibri"/>
                <a:sym typeface="Calibri"/>
              </a:rPr>
              <a:t>✓ </a:t>
            </a:r>
            <a:r>
              <a:rPr lang="en-US" sz="1000" b="1" dirty="0">
                <a:solidFill>
                  <a:srgbClr val="0070C0"/>
                </a:solidFill>
                <a:ea typeface="Calibri"/>
                <a:cs typeface="Calibri"/>
                <a:sym typeface="Calibri"/>
              </a:rPr>
              <a:t>Acute-onset </a:t>
            </a:r>
            <a:r>
              <a:rPr lang="en-US" sz="1000" b="1" dirty="0">
                <a:solidFill>
                  <a:srgbClr val="0070C0"/>
                </a:solidFill>
                <a:latin typeface="Calibri"/>
                <a:ea typeface="Calibri"/>
                <a:cs typeface="Calibri"/>
                <a:sym typeface="Calibri"/>
              </a:rPr>
              <a:t>focal neurologic deficit (at least 1):</a:t>
            </a:r>
          </a:p>
          <a:p>
            <a:pPr marL="171450" lvl="0" indent="-171450">
              <a:buSzPct val="25000"/>
              <a:buFont typeface="Arial"/>
              <a:buChar char="•"/>
            </a:pPr>
            <a:r>
              <a:rPr lang="en-US" sz="1000" b="1" dirty="0">
                <a:solidFill>
                  <a:schemeClr val="dk1"/>
                </a:solidFill>
                <a:ea typeface="Calibri"/>
                <a:cs typeface="Calibri"/>
                <a:sym typeface="Calibri"/>
              </a:rPr>
              <a:t>Weakness or numbness on one side of the body</a:t>
            </a:r>
          </a:p>
          <a:p>
            <a:pPr marL="171450" lvl="0" indent="-171450">
              <a:buSzPct val="25000"/>
              <a:buFont typeface="Arial" panose="020B0604020202020204" pitchFamily="34" charset="0"/>
              <a:buChar char="•"/>
            </a:pPr>
            <a:r>
              <a:rPr lang="en-US" sz="1000" b="1" dirty="0">
                <a:solidFill>
                  <a:schemeClr val="dk1"/>
                </a:solidFill>
                <a:ea typeface="Calibri"/>
                <a:cs typeface="Calibri"/>
                <a:sym typeface="Calibri"/>
              </a:rPr>
              <a:t>Inability to speak or understand</a:t>
            </a:r>
          </a:p>
          <a:p>
            <a:pPr marL="171450" lvl="0" indent="-171450">
              <a:buSzPct val="25000"/>
              <a:buFont typeface="Arial" panose="020B0604020202020204" pitchFamily="34" charset="0"/>
              <a:buChar char="•"/>
            </a:pPr>
            <a:r>
              <a:rPr lang="en-US" sz="1000" b="1" dirty="0">
                <a:solidFill>
                  <a:schemeClr val="dk1"/>
                </a:solidFill>
                <a:ea typeface="Calibri"/>
                <a:cs typeface="Calibri"/>
                <a:sym typeface="Calibri"/>
              </a:rPr>
              <a:t>Vision loss in one or both eyes or double vision</a:t>
            </a:r>
          </a:p>
          <a:p>
            <a:pPr marL="171450" lvl="0" indent="-171450">
              <a:buSzPct val="25000"/>
              <a:buFont typeface="Arial" panose="020B0604020202020204" pitchFamily="34" charset="0"/>
              <a:buChar char="•"/>
            </a:pPr>
            <a:r>
              <a:rPr lang="en-US" sz="1000" b="1" dirty="0">
                <a:solidFill>
                  <a:schemeClr val="dk1"/>
                </a:solidFill>
                <a:ea typeface="Calibri"/>
                <a:cs typeface="Calibri"/>
                <a:sym typeface="Calibri"/>
              </a:rPr>
              <a:t>Gait instability, extreme dizziness or incoordination</a:t>
            </a:r>
          </a:p>
          <a:p>
            <a:pPr marL="171450" lvl="0" indent="-171450">
              <a:buSzPct val="25000"/>
              <a:buFont typeface="Arial" panose="020B0604020202020204" pitchFamily="34" charset="0"/>
              <a:buChar char="•"/>
            </a:pPr>
            <a:r>
              <a:rPr lang="en-US" sz="1000" b="1" dirty="0">
                <a:solidFill>
                  <a:schemeClr val="dk1"/>
                </a:solidFill>
                <a:ea typeface="Calibri"/>
                <a:cs typeface="Calibri"/>
                <a:sym typeface="Calibri"/>
              </a:rPr>
              <a:t>New onset seizure </a:t>
            </a:r>
          </a:p>
          <a:p>
            <a:pPr lvl="0">
              <a:buSzPct val="25000"/>
            </a:pPr>
            <a:r>
              <a:rPr lang="en-US" sz="1000" b="1" dirty="0">
                <a:solidFill>
                  <a:schemeClr val="dk1"/>
                </a:solidFill>
                <a:ea typeface="Calibri"/>
                <a:cs typeface="Calibri"/>
                <a:sym typeface="Calibri"/>
              </a:rPr>
              <a:t>	</a:t>
            </a:r>
            <a:r>
              <a:rPr lang="en-US" sz="1000" b="1" dirty="0">
                <a:ea typeface="Calibri"/>
                <a:cs typeface="Calibri"/>
                <a:sym typeface="Calibri"/>
              </a:rPr>
              <a:t>OR</a:t>
            </a:r>
            <a:endParaRPr lang="en-US" sz="1000" b="1" dirty="0">
              <a:solidFill>
                <a:srgbClr val="7030A0"/>
              </a:solidFill>
              <a:ea typeface="Calibri"/>
              <a:cs typeface="Calibri"/>
              <a:sym typeface="Calibri"/>
            </a:endParaRPr>
          </a:p>
          <a:p>
            <a:pPr lvl="0">
              <a:buSzPct val="25000"/>
            </a:pPr>
            <a:r>
              <a:rPr lang="en-US" sz="1000" b="1" dirty="0">
                <a:ea typeface="Calibri"/>
                <a:cs typeface="Calibri"/>
                <a:sym typeface="Calibri"/>
              </a:rPr>
              <a:t>✓ NEW acute headache </a:t>
            </a:r>
            <a:r>
              <a:rPr lang="en-US" sz="1000" b="1" dirty="0">
                <a:solidFill>
                  <a:schemeClr val="dk1"/>
                </a:solidFill>
                <a:ea typeface="Calibri"/>
                <a:cs typeface="Calibri"/>
                <a:sym typeface="Calibri"/>
              </a:rPr>
              <a:t>with at least 1 </a:t>
            </a:r>
            <a:r>
              <a:rPr lang="en-US" sz="1000" b="1" dirty="0">
                <a:solidFill>
                  <a:srgbClr val="FF0000"/>
                </a:solidFill>
                <a:ea typeface="Calibri"/>
                <a:cs typeface="Calibri"/>
                <a:sym typeface="Calibri"/>
              </a:rPr>
              <a:t>RED FLAG: </a:t>
            </a:r>
          </a:p>
          <a:p>
            <a:pPr marL="171450" lvl="0" indent="-171450">
              <a:buSzPct val="25000"/>
              <a:buFont typeface="Arial" panose="020B0604020202020204" pitchFamily="34" charset="0"/>
              <a:buChar char="•"/>
            </a:pPr>
            <a:r>
              <a:rPr lang="en-US" sz="1000" b="1" dirty="0">
                <a:solidFill>
                  <a:schemeClr val="dk1"/>
                </a:solidFill>
                <a:ea typeface="Calibri"/>
                <a:cs typeface="Calibri"/>
                <a:sym typeface="Calibri"/>
              </a:rPr>
              <a:t>Altered mental status</a:t>
            </a:r>
          </a:p>
          <a:p>
            <a:pPr marL="171450" lvl="0" indent="-171450">
              <a:buSzPct val="25000"/>
              <a:buFont typeface="Arial" panose="020B0604020202020204" pitchFamily="34" charset="0"/>
              <a:buChar char="•"/>
            </a:pPr>
            <a:r>
              <a:rPr lang="en-US" sz="1000" b="1" dirty="0">
                <a:solidFill>
                  <a:schemeClr val="dk1"/>
                </a:solidFill>
                <a:ea typeface="Calibri"/>
                <a:cs typeface="Calibri"/>
                <a:sym typeface="Calibri"/>
              </a:rPr>
              <a:t>Encephalopathy</a:t>
            </a:r>
          </a:p>
          <a:p>
            <a:pPr marL="171450" lvl="0" indent="-171450">
              <a:buSzPct val="25000"/>
              <a:buFont typeface="Arial" panose="020B0604020202020204" pitchFamily="34" charset="0"/>
              <a:buChar char="•"/>
            </a:pPr>
            <a:r>
              <a:rPr lang="en-US" sz="1000" b="1" dirty="0">
                <a:solidFill>
                  <a:schemeClr val="dk1"/>
                </a:solidFill>
                <a:ea typeface="Calibri"/>
                <a:cs typeface="Calibri"/>
                <a:sym typeface="Calibri"/>
              </a:rPr>
              <a:t>Vomiting</a:t>
            </a:r>
          </a:p>
          <a:p>
            <a:pPr lvl="1">
              <a:buSzPct val="25000"/>
            </a:pPr>
            <a:r>
              <a:rPr lang="en-US" sz="1000" b="1" dirty="0">
                <a:solidFill>
                  <a:srgbClr val="7030A0"/>
                </a:solidFill>
                <a:ea typeface="Calibri"/>
                <a:cs typeface="Calibri"/>
                <a:sym typeface="Calibri"/>
              </a:rPr>
              <a:t>	</a:t>
            </a:r>
            <a:r>
              <a:rPr lang="en-US" sz="1000" b="1" dirty="0">
                <a:ea typeface="Calibri"/>
                <a:cs typeface="Calibri"/>
                <a:sym typeface="Calibri"/>
              </a:rPr>
              <a:t>OR</a:t>
            </a:r>
          </a:p>
          <a:p>
            <a:pPr lvl="1">
              <a:buSzPct val="25000"/>
            </a:pPr>
            <a:endParaRPr lang="en-US" sz="1000" b="1" dirty="0">
              <a:solidFill>
                <a:srgbClr val="7030A0"/>
              </a:solidFill>
              <a:ea typeface="Calibri"/>
              <a:cs typeface="Calibri"/>
              <a:sym typeface="Calibri"/>
            </a:endParaRPr>
          </a:p>
          <a:p>
            <a:pPr lvl="0">
              <a:buSzPct val="25000"/>
            </a:pPr>
            <a:r>
              <a:rPr lang="en-US" sz="1000" b="1" dirty="0">
                <a:ea typeface="Calibri"/>
                <a:cs typeface="Calibri"/>
                <a:sym typeface="Calibri"/>
              </a:rPr>
              <a:t>✓ Acute-onset altered mental status/obtundation</a:t>
            </a:r>
          </a:p>
        </p:txBody>
      </p:sp>
      <p:cxnSp>
        <p:nvCxnSpPr>
          <p:cNvPr id="40" name="Shape 180"/>
          <p:cNvCxnSpPr>
            <a:cxnSpLocks/>
          </p:cNvCxnSpPr>
          <p:nvPr/>
        </p:nvCxnSpPr>
        <p:spPr>
          <a:xfrm flipV="1">
            <a:off x="4489704" y="2551176"/>
            <a:ext cx="758952" cy="6916"/>
          </a:xfrm>
          <a:prstGeom prst="straightConnector1">
            <a:avLst/>
          </a:prstGeom>
          <a:noFill/>
          <a:ln w="9525" cap="flat" cmpd="sng">
            <a:solidFill>
              <a:schemeClr val="dk1"/>
            </a:solidFill>
            <a:prstDash val="solid"/>
            <a:miter/>
            <a:headEnd type="none" w="med" len="med"/>
            <a:tailEnd type="triangle" w="lg" len="lg"/>
          </a:ln>
        </p:spPr>
      </p:cxnSp>
      <p:sp>
        <p:nvSpPr>
          <p:cNvPr id="44" name="Shape 179"/>
          <p:cNvSpPr txBox="1"/>
          <p:nvPr/>
        </p:nvSpPr>
        <p:spPr>
          <a:xfrm>
            <a:off x="9892457" y="951126"/>
            <a:ext cx="1824335" cy="285871"/>
          </a:xfrm>
          <a:prstGeom prst="rect">
            <a:avLst/>
          </a:prstGeom>
          <a:noFill/>
          <a:ln w="1905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1200" b="1" dirty="0">
                <a:solidFill>
                  <a:schemeClr val="dk1"/>
                </a:solidFill>
                <a:latin typeface="Calibri"/>
                <a:ea typeface="Calibri"/>
                <a:cs typeface="Calibri"/>
                <a:sym typeface="Calibri"/>
              </a:rPr>
              <a:t>STAT Head CT/CTA </a:t>
            </a:r>
          </a:p>
          <a:p>
            <a:pPr marL="0" marR="0" lvl="0" indent="0" algn="ctr" rtl="0">
              <a:spcBef>
                <a:spcPts val="0"/>
              </a:spcBef>
              <a:buSzPct val="25000"/>
              <a:buNone/>
            </a:pPr>
            <a:endParaRPr lang="en-US" sz="1200" b="1"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1" dirty="0">
              <a:solidFill>
                <a:schemeClr val="dk1"/>
              </a:solidFill>
              <a:latin typeface="Calibri"/>
              <a:ea typeface="Calibri"/>
              <a:cs typeface="Calibri"/>
              <a:sym typeface="Calibri"/>
            </a:endParaRPr>
          </a:p>
        </p:txBody>
      </p:sp>
      <p:cxnSp>
        <p:nvCxnSpPr>
          <p:cNvPr id="45" name="Shape 180"/>
          <p:cNvCxnSpPr>
            <a:cxnSpLocks/>
            <a:endCxn id="44" idx="1"/>
          </p:cNvCxnSpPr>
          <p:nvPr/>
        </p:nvCxnSpPr>
        <p:spPr>
          <a:xfrm flipV="1">
            <a:off x="7585091" y="1094062"/>
            <a:ext cx="2307366" cy="1644590"/>
          </a:xfrm>
          <a:prstGeom prst="straightConnector1">
            <a:avLst/>
          </a:prstGeom>
          <a:noFill/>
          <a:ln w="9525" cap="flat" cmpd="sng">
            <a:solidFill>
              <a:schemeClr val="dk1"/>
            </a:solidFill>
            <a:prstDash val="solid"/>
            <a:miter/>
            <a:headEnd type="none" w="med" len="med"/>
            <a:tailEnd type="triangle" w="lg" len="lg"/>
          </a:ln>
        </p:spPr>
      </p:cxnSp>
      <p:sp>
        <p:nvSpPr>
          <p:cNvPr id="46" name="Shape 179"/>
          <p:cNvSpPr txBox="1"/>
          <p:nvPr/>
        </p:nvSpPr>
        <p:spPr>
          <a:xfrm>
            <a:off x="10082026" y="4437414"/>
            <a:ext cx="1519255" cy="536922"/>
          </a:xfrm>
          <a:prstGeom prst="rect">
            <a:avLst/>
          </a:prstGeom>
          <a:noFill/>
          <a:ln w="19050" cap="flat" cmpd="sng">
            <a:solidFill>
              <a:schemeClr val="tx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1200" b="1" dirty="0">
                <a:solidFill>
                  <a:schemeClr val="dk1"/>
                </a:solidFill>
                <a:latin typeface="Calibri"/>
                <a:ea typeface="Calibri"/>
                <a:cs typeface="Calibri"/>
                <a:sym typeface="Calibri"/>
              </a:rPr>
              <a:t>STAT Non-contrast Head CT (NCT)</a:t>
            </a:r>
          </a:p>
          <a:p>
            <a:pPr marL="0" marR="0" lvl="0" indent="0" algn="ctr" rtl="0">
              <a:spcBef>
                <a:spcPts val="0"/>
              </a:spcBef>
              <a:buSzPct val="25000"/>
              <a:buNone/>
            </a:pPr>
            <a:endParaRPr lang="en-US" sz="1200" b="1" dirty="0">
              <a:solidFill>
                <a:schemeClr val="dk1"/>
              </a:solidFill>
              <a:latin typeface="Calibri"/>
              <a:ea typeface="Calibri"/>
              <a:cs typeface="Calibri"/>
              <a:sym typeface="Calibri"/>
            </a:endParaRPr>
          </a:p>
        </p:txBody>
      </p:sp>
      <p:cxnSp>
        <p:nvCxnSpPr>
          <p:cNvPr id="47" name="Shape 180"/>
          <p:cNvCxnSpPr>
            <a:cxnSpLocks/>
          </p:cNvCxnSpPr>
          <p:nvPr/>
        </p:nvCxnSpPr>
        <p:spPr>
          <a:xfrm>
            <a:off x="7541680" y="2782626"/>
            <a:ext cx="2540346" cy="1827956"/>
          </a:xfrm>
          <a:prstGeom prst="straightConnector1">
            <a:avLst/>
          </a:prstGeom>
          <a:noFill/>
          <a:ln w="9525" cap="flat" cmpd="sng">
            <a:solidFill>
              <a:schemeClr val="dk1"/>
            </a:solidFill>
            <a:prstDash val="solid"/>
            <a:miter/>
            <a:headEnd type="none" w="med" len="med"/>
            <a:tailEnd type="triangle" w="lg" len="lg"/>
          </a:ln>
        </p:spPr>
      </p:cxnSp>
      <p:sp>
        <p:nvSpPr>
          <p:cNvPr id="48" name="Shape 179"/>
          <p:cNvSpPr txBox="1"/>
          <p:nvPr/>
        </p:nvSpPr>
        <p:spPr>
          <a:xfrm>
            <a:off x="5927293" y="4990275"/>
            <a:ext cx="2787312" cy="932524"/>
          </a:xfrm>
          <a:prstGeom prst="rect">
            <a:avLst/>
          </a:prstGeom>
          <a:noFill/>
          <a:ln w="1905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1100" b="1" dirty="0">
                <a:solidFill>
                  <a:srgbClr val="FF0000"/>
                </a:solidFill>
                <a:latin typeface="Calibri"/>
                <a:ea typeface="Calibri"/>
                <a:cs typeface="Calibri"/>
                <a:sym typeface="Calibri"/>
              </a:rPr>
              <a:t>Order STAT HEAD CT </a:t>
            </a:r>
          </a:p>
          <a:p>
            <a:pPr marL="0" marR="0" lvl="0" indent="0" algn="ctr" rtl="0">
              <a:spcBef>
                <a:spcPts val="0"/>
              </a:spcBef>
              <a:buSzPct val="25000"/>
              <a:buNone/>
            </a:pPr>
            <a:r>
              <a:rPr lang="en-US" sz="1100" b="1" dirty="0">
                <a:latin typeface="Calibri"/>
                <a:ea typeface="Calibri"/>
                <a:cs typeface="Calibri"/>
                <a:sym typeface="Calibri"/>
              </a:rPr>
              <a:t>(Goal: First image &lt; 30 minutes)</a:t>
            </a:r>
          </a:p>
          <a:p>
            <a:pPr lvl="0">
              <a:buSzPct val="25000"/>
            </a:pPr>
            <a:r>
              <a:rPr lang="en-US" sz="900" b="1" dirty="0">
                <a:solidFill>
                  <a:prstClr val="black"/>
                </a:solidFill>
                <a:ea typeface="Calibri"/>
                <a:cs typeface="Calibri"/>
                <a:sym typeface="Calibri"/>
              </a:rPr>
              <a:t>*</a:t>
            </a:r>
            <a:r>
              <a:rPr lang="en-US" sz="900" b="1" i="1" dirty="0">
                <a:solidFill>
                  <a:prstClr val="black"/>
                </a:solidFill>
                <a:ea typeface="Calibri"/>
                <a:cs typeface="Calibri"/>
                <a:sym typeface="Calibri"/>
              </a:rPr>
              <a:t>If  during off hours ADULT CT can be utilized</a:t>
            </a:r>
            <a:endParaRPr lang="en-US" sz="1100" b="1" dirty="0">
              <a:solidFill>
                <a:srgbClr val="FF0000"/>
              </a:solidFill>
              <a:latin typeface="Calibri"/>
              <a:ea typeface="Calibri"/>
              <a:cs typeface="Calibri"/>
              <a:sym typeface="Calibri"/>
            </a:endParaRPr>
          </a:p>
          <a:p>
            <a:pPr marL="171450" marR="0" lvl="0" indent="-171450" algn="l" rtl="0">
              <a:spcBef>
                <a:spcPts val="0"/>
              </a:spcBef>
              <a:buSzPct val="25000"/>
              <a:buFont typeface="Arial" panose="020B0604020202020204" pitchFamily="34" charset="0"/>
              <a:buChar char="•"/>
            </a:pPr>
            <a:r>
              <a:rPr lang="en-US" sz="1100" dirty="0">
                <a:solidFill>
                  <a:schemeClr val="dk1"/>
                </a:solidFill>
                <a:latin typeface="Calibri"/>
                <a:ea typeface="Calibri"/>
                <a:cs typeface="Calibri"/>
                <a:sym typeface="Calibri"/>
              </a:rPr>
              <a:t>Call Peds neurology</a:t>
            </a:r>
          </a:p>
          <a:p>
            <a:pPr marL="171450" marR="0" lvl="0" indent="-171450" algn="l" rtl="0">
              <a:spcBef>
                <a:spcPts val="0"/>
              </a:spcBef>
              <a:buSzPct val="25000"/>
              <a:buFont typeface="Arial" panose="020B0604020202020204" pitchFamily="34" charset="0"/>
              <a:buChar char="•"/>
            </a:pPr>
            <a:r>
              <a:rPr lang="en-US" sz="1100" dirty="0">
                <a:solidFill>
                  <a:schemeClr val="dk1"/>
                </a:solidFill>
                <a:latin typeface="Calibri"/>
                <a:ea typeface="Calibri"/>
                <a:cs typeface="Calibri"/>
                <a:sym typeface="Calibri"/>
              </a:rPr>
              <a:t>Call Peds neuroradiology fellow on call</a:t>
            </a:r>
          </a:p>
        </p:txBody>
      </p:sp>
      <p:sp>
        <p:nvSpPr>
          <p:cNvPr id="50" name="Rectangle 49"/>
          <p:cNvSpPr/>
          <p:nvPr/>
        </p:nvSpPr>
        <p:spPr>
          <a:xfrm>
            <a:off x="2041682" y="5070316"/>
            <a:ext cx="3424929" cy="569387"/>
          </a:xfrm>
          <a:prstGeom prst="rect">
            <a:avLst/>
          </a:prstGeom>
          <a:ln w="12700">
            <a:solidFill>
              <a:schemeClr val="tx1"/>
            </a:solidFill>
          </a:ln>
        </p:spPr>
        <p:txBody>
          <a:bodyPr wrap="square">
            <a:spAutoFit/>
          </a:bodyPr>
          <a:lstStyle/>
          <a:p>
            <a:pPr lvl="0">
              <a:buSzPct val="25000"/>
            </a:pPr>
            <a:r>
              <a:rPr lang="en-US" sz="1100" b="1" dirty="0">
                <a:ea typeface="Calibri"/>
                <a:cs typeface="Calibri"/>
                <a:sym typeface="Calibri"/>
              </a:rPr>
              <a:t>✓ New or old headache WITHOUT </a:t>
            </a:r>
            <a:r>
              <a:rPr lang="en-US" sz="1100" b="1" dirty="0">
                <a:solidFill>
                  <a:srgbClr val="FF0000"/>
                </a:solidFill>
                <a:ea typeface="Calibri"/>
                <a:cs typeface="Calibri"/>
                <a:sym typeface="Calibri"/>
              </a:rPr>
              <a:t>RED FLAGS </a:t>
            </a:r>
            <a:r>
              <a:rPr lang="en-US" sz="900" b="1" dirty="0">
                <a:solidFill>
                  <a:srgbClr val="FF0000"/>
                </a:solidFill>
                <a:ea typeface="Calibri"/>
                <a:cs typeface="Calibri"/>
                <a:sym typeface="Calibri"/>
              </a:rPr>
              <a:t>(NO altered mental status, encephalopathy, vomiting) </a:t>
            </a:r>
            <a:endParaRPr lang="en-US" sz="900" dirty="0">
              <a:solidFill>
                <a:srgbClr val="FF0000"/>
              </a:solidFill>
              <a:ea typeface="Calibri"/>
              <a:cs typeface="Calibri"/>
              <a:sym typeface="Calibri"/>
            </a:endParaRPr>
          </a:p>
          <a:p>
            <a:pPr lvl="0">
              <a:buSzPct val="25000"/>
            </a:pPr>
            <a:r>
              <a:rPr lang="en-US" sz="1100" b="1" dirty="0">
                <a:ea typeface="Calibri"/>
                <a:cs typeface="Calibri"/>
                <a:sym typeface="Calibri"/>
              </a:rPr>
              <a:t>✓ No focal neurologic deficits</a:t>
            </a:r>
          </a:p>
        </p:txBody>
      </p:sp>
      <p:sp>
        <p:nvSpPr>
          <p:cNvPr id="51" name="Shape 179"/>
          <p:cNvSpPr txBox="1"/>
          <p:nvPr/>
        </p:nvSpPr>
        <p:spPr>
          <a:xfrm>
            <a:off x="9731425" y="1698583"/>
            <a:ext cx="2238180" cy="2324399"/>
          </a:xfrm>
          <a:prstGeom prst="rect">
            <a:avLst/>
          </a:prstGeom>
          <a:noFill/>
          <a:ln w="19050" cap="flat" cmpd="sng">
            <a:solidFill>
              <a:schemeClr val="tx1"/>
            </a:solidFill>
            <a:prstDash val="solid"/>
            <a:round/>
            <a:headEnd type="none" w="med" len="med"/>
            <a:tailEnd type="none" w="med" len="med"/>
          </a:ln>
        </p:spPr>
        <p:txBody>
          <a:bodyPr lIns="91425" tIns="45700" rIns="91425" bIns="45700" anchor="t" anchorCtr="0">
            <a:noAutofit/>
          </a:bodyPr>
          <a:lstStyle/>
          <a:p>
            <a:pPr marL="171450" indent="-171450">
              <a:buSzPct val="25000"/>
              <a:buFont typeface="Arial" panose="020B0604020202020204" pitchFamily="34" charset="0"/>
              <a:buChar char="•"/>
            </a:pPr>
            <a:r>
              <a:rPr lang="en-US" sz="1100" b="1" dirty="0">
                <a:solidFill>
                  <a:srgbClr val="FF0000"/>
                </a:solidFill>
                <a:latin typeface="Calibri"/>
                <a:ea typeface="Calibri"/>
                <a:cs typeface="Calibri"/>
                <a:sym typeface="Calibri"/>
              </a:rPr>
              <a:t>Positive CT: </a:t>
            </a:r>
            <a:r>
              <a:rPr lang="en-US" sz="1100" b="1" dirty="0">
                <a:solidFill>
                  <a:schemeClr val="dk1"/>
                </a:solidFill>
                <a:latin typeface="Calibri"/>
                <a:ea typeface="Calibri"/>
                <a:cs typeface="Calibri"/>
                <a:sym typeface="Calibri"/>
              </a:rPr>
              <a:t>continue to appropriate pathway (ischemic, hemorrhagic, or subdural) </a:t>
            </a:r>
          </a:p>
          <a:p>
            <a:pPr marL="171450" indent="-171450">
              <a:buSzPct val="25000"/>
              <a:buFont typeface="Arial" panose="020B0604020202020204" pitchFamily="34" charset="0"/>
              <a:buChar char="•"/>
            </a:pPr>
            <a:endParaRPr lang="en-US" sz="1100" b="1" dirty="0">
              <a:solidFill>
                <a:schemeClr val="dk1"/>
              </a:solidFill>
              <a:latin typeface="Calibri"/>
              <a:ea typeface="Calibri"/>
              <a:cs typeface="Calibri"/>
              <a:sym typeface="Calibri"/>
            </a:endParaRPr>
          </a:p>
          <a:p>
            <a:pPr marL="171450" lvl="0" indent="-171450">
              <a:buSzPct val="25000"/>
              <a:buFont typeface="Arial" panose="020B0604020202020204" pitchFamily="34" charset="0"/>
              <a:buChar char="•"/>
            </a:pPr>
            <a:r>
              <a:rPr lang="en-US" sz="1100" b="1" dirty="0">
                <a:solidFill>
                  <a:srgbClr val="FF0000"/>
                </a:solidFill>
                <a:ea typeface="Calibri"/>
                <a:cs typeface="Calibri"/>
                <a:sym typeface="Calibri"/>
              </a:rPr>
              <a:t>Neg CT AND </a:t>
            </a:r>
            <a:r>
              <a:rPr lang="en-US" sz="1100" b="1" u="sng" dirty="0">
                <a:solidFill>
                  <a:srgbClr val="FF0000"/>
                </a:solidFill>
                <a:ea typeface="Calibri"/>
                <a:cs typeface="Calibri"/>
                <a:sym typeface="Calibri"/>
              </a:rPr>
              <a:t>persistent neuro concerns</a:t>
            </a:r>
            <a:r>
              <a:rPr lang="en-US" sz="1100" b="1" dirty="0">
                <a:solidFill>
                  <a:srgbClr val="FF0000"/>
                </a:solidFill>
                <a:ea typeface="Calibri"/>
                <a:cs typeface="Calibri"/>
                <a:sym typeface="Calibri"/>
              </a:rPr>
              <a:t>: </a:t>
            </a:r>
            <a:r>
              <a:rPr lang="en-US" sz="1100" b="1" dirty="0">
                <a:solidFill>
                  <a:schemeClr val="dk1"/>
                </a:solidFill>
                <a:ea typeface="Calibri"/>
                <a:cs typeface="Calibri"/>
                <a:sym typeface="Calibri"/>
              </a:rPr>
              <a:t>see ischemic pathway</a:t>
            </a:r>
            <a:endParaRPr lang="en-US" sz="1100" b="1" dirty="0">
              <a:solidFill>
                <a:schemeClr val="dk1"/>
              </a:solidFill>
              <a:latin typeface="Calibri"/>
              <a:ea typeface="Calibri"/>
              <a:cs typeface="Calibri"/>
              <a:sym typeface="Calibri"/>
            </a:endParaRPr>
          </a:p>
          <a:p>
            <a:pPr marL="171450" marR="0" lvl="0" indent="-171450" rtl="0">
              <a:spcBef>
                <a:spcPts val="0"/>
              </a:spcBef>
              <a:buSzPct val="25000"/>
              <a:buFont typeface="Arial" panose="020B0604020202020204" pitchFamily="34" charset="0"/>
              <a:buChar char="•"/>
            </a:pPr>
            <a:endParaRPr lang="en-US" sz="1100" b="1" dirty="0">
              <a:solidFill>
                <a:srgbClr val="FF0000"/>
              </a:solidFill>
              <a:latin typeface="Calibri"/>
              <a:ea typeface="Calibri"/>
              <a:cs typeface="Calibri"/>
              <a:sym typeface="Calibri"/>
            </a:endParaRPr>
          </a:p>
          <a:p>
            <a:pPr marL="171450" marR="0" lvl="0" indent="-171450" rtl="0">
              <a:spcBef>
                <a:spcPts val="0"/>
              </a:spcBef>
              <a:buSzPct val="25000"/>
              <a:buFont typeface="Arial" panose="020B0604020202020204" pitchFamily="34" charset="0"/>
              <a:buChar char="•"/>
            </a:pPr>
            <a:r>
              <a:rPr lang="en-US" sz="1100" b="1" dirty="0">
                <a:solidFill>
                  <a:srgbClr val="FF0000"/>
                </a:solidFill>
                <a:latin typeface="Calibri"/>
                <a:ea typeface="Calibri"/>
                <a:cs typeface="Calibri"/>
                <a:sym typeface="Calibri"/>
              </a:rPr>
              <a:t>Neg CT AND </a:t>
            </a:r>
            <a:r>
              <a:rPr lang="en-US" sz="1100" b="1" u="sng" dirty="0">
                <a:solidFill>
                  <a:srgbClr val="FF0000"/>
                </a:solidFill>
                <a:latin typeface="Calibri"/>
                <a:ea typeface="Calibri"/>
                <a:cs typeface="Calibri"/>
                <a:sym typeface="Calibri"/>
              </a:rPr>
              <a:t>no further neuro concerns</a:t>
            </a:r>
            <a:r>
              <a:rPr lang="en-US" sz="1100" b="1" dirty="0">
                <a:solidFill>
                  <a:srgbClr val="FF0000"/>
                </a:solidFill>
                <a:latin typeface="Calibri"/>
                <a:ea typeface="Calibri"/>
                <a:cs typeface="Calibri"/>
                <a:sym typeface="Calibri"/>
              </a:rPr>
              <a:t>: </a:t>
            </a:r>
            <a:r>
              <a:rPr lang="en-US" sz="1100" b="1" dirty="0">
                <a:solidFill>
                  <a:schemeClr val="dk1"/>
                </a:solidFill>
                <a:latin typeface="Calibri"/>
                <a:ea typeface="Calibri"/>
                <a:cs typeface="Calibri"/>
                <a:sym typeface="Calibri"/>
              </a:rPr>
              <a:t>resume usual care</a:t>
            </a:r>
            <a:endParaRPr lang="en-US" sz="1100" b="1" u="sng" dirty="0">
              <a:solidFill>
                <a:schemeClr val="dk1"/>
              </a:solidFill>
              <a:latin typeface="Calibri"/>
              <a:ea typeface="Calibri"/>
              <a:cs typeface="Calibri"/>
              <a:sym typeface="Calibri"/>
            </a:endParaRPr>
          </a:p>
          <a:p>
            <a:pPr marL="171450" marR="0" lvl="0" indent="-171450" rtl="0">
              <a:spcBef>
                <a:spcPts val="0"/>
              </a:spcBef>
              <a:buSzPct val="25000"/>
              <a:buFont typeface="Arial"/>
              <a:buChar char="•"/>
            </a:pPr>
            <a:endParaRPr lang="en-US" sz="1000" dirty="0">
              <a:solidFill>
                <a:schemeClr val="dk1"/>
              </a:solidFill>
              <a:latin typeface="Calibri"/>
              <a:ea typeface="Calibri"/>
              <a:cs typeface="Calibri"/>
              <a:sym typeface="Calibri"/>
            </a:endParaRPr>
          </a:p>
          <a:p>
            <a:pPr marL="171450" marR="0" lvl="0" indent="-171450" rtl="0">
              <a:spcBef>
                <a:spcPts val="0"/>
              </a:spcBef>
              <a:buSzPct val="25000"/>
              <a:buFont typeface="Arial"/>
              <a:buChar char="•"/>
            </a:pPr>
            <a:r>
              <a:rPr lang="en-US" sz="1000" dirty="0">
                <a:solidFill>
                  <a:schemeClr val="dk1"/>
                </a:solidFill>
                <a:latin typeface="Calibri"/>
                <a:ea typeface="Calibri"/>
                <a:cs typeface="Calibri"/>
                <a:sym typeface="Calibri"/>
              </a:rPr>
              <a:t>Consider increased frequency of neuro and device checks</a:t>
            </a:r>
            <a:endParaRPr lang="en-US" sz="1100" dirty="0">
              <a:solidFill>
                <a:schemeClr val="dk1"/>
              </a:solidFill>
              <a:latin typeface="Calibri"/>
              <a:ea typeface="Calibri"/>
              <a:cs typeface="Calibri"/>
              <a:sym typeface="Calibri"/>
            </a:endParaRPr>
          </a:p>
        </p:txBody>
      </p:sp>
      <p:cxnSp>
        <p:nvCxnSpPr>
          <p:cNvPr id="52" name="Shape 180"/>
          <p:cNvCxnSpPr>
            <a:cxnSpLocks/>
          </p:cNvCxnSpPr>
          <p:nvPr/>
        </p:nvCxnSpPr>
        <p:spPr>
          <a:xfrm>
            <a:off x="10795103" y="1236997"/>
            <a:ext cx="9521" cy="417612"/>
          </a:xfrm>
          <a:prstGeom prst="straightConnector1">
            <a:avLst/>
          </a:prstGeom>
          <a:noFill/>
          <a:ln w="9525" cap="flat" cmpd="sng">
            <a:solidFill>
              <a:schemeClr val="dk1"/>
            </a:solidFill>
            <a:prstDash val="solid"/>
            <a:miter/>
            <a:headEnd type="none" w="med" len="med"/>
            <a:tailEnd type="triangle" w="lg" len="lg"/>
          </a:ln>
        </p:spPr>
      </p:cxnSp>
      <p:cxnSp>
        <p:nvCxnSpPr>
          <p:cNvPr id="53" name="Shape 180"/>
          <p:cNvCxnSpPr>
            <a:cxnSpLocks/>
            <a:stCxn id="46" idx="0"/>
          </p:cNvCxnSpPr>
          <p:nvPr/>
        </p:nvCxnSpPr>
        <p:spPr>
          <a:xfrm flipV="1">
            <a:off x="10841654" y="4024988"/>
            <a:ext cx="1" cy="412426"/>
          </a:xfrm>
          <a:prstGeom prst="straightConnector1">
            <a:avLst/>
          </a:prstGeom>
          <a:noFill/>
          <a:ln w="9525" cap="flat" cmpd="sng">
            <a:solidFill>
              <a:schemeClr val="dk1"/>
            </a:solidFill>
            <a:prstDash val="solid"/>
            <a:miter/>
            <a:headEnd type="none" w="med" len="med"/>
            <a:tailEnd type="triangle" w="lg" len="lg"/>
          </a:ln>
        </p:spPr>
      </p:cxnSp>
      <p:cxnSp>
        <p:nvCxnSpPr>
          <p:cNvPr id="54" name="Shape 180"/>
          <p:cNvCxnSpPr/>
          <p:nvPr/>
        </p:nvCxnSpPr>
        <p:spPr>
          <a:xfrm flipV="1">
            <a:off x="5466611" y="5444076"/>
            <a:ext cx="460682" cy="2707"/>
          </a:xfrm>
          <a:prstGeom prst="straightConnector1">
            <a:avLst/>
          </a:prstGeom>
          <a:noFill/>
          <a:ln w="9525" cap="flat" cmpd="sng">
            <a:solidFill>
              <a:schemeClr val="dk1"/>
            </a:solidFill>
            <a:prstDash val="solid"/>
            <a:miter/>
            <a:headEnd type="none" w="med" len="med"/>
            <a:tailEnd type="triangle" w="lg" len="lg"/>
          </a:ln>
        </p:spPr>
      </p:cxnSp>
      <p:cxnSp>
        <p:nvCxnSpPr>
          <p:cNvPr id="55" name="Shape 180"/>
          <p:cNvCxnSpPr>
            <a:cxnSpLocks/>
            <a:stCxn id="48" idx="3"/>
            <a:endCxn id="46" idx="2"/>
          </p:cNvCxnSpPr>
          <p:nvPr/>
        </p:nvCxnSpPr>
        <p:spPr>
          <a:xfrm flipV="1">
            <a:off x="8714605" y="4974336"/>
            <a:ext cx="2127049" cy="482201"/>
          </a:xfrm>
          <a:prstGeom prst="bentConnector2">
            <a:avLst/>
          </a:prstGeom>
          <a:noFill/>
          <a:ln w="9525" cap="flat" cmpd="sng">
            <a:solidFill>
              <a:schemeClr val="dk1"/>
            </a:solidFill>
            <a:prstDash val="solid"/>
            <a:miter/>
            <a:headEnd type="none" w="med" len="med"/>
            <a:tailEnd type="triangle" w="lg" len="lg"/>
          </a:ln>
        </p:spPr>
      </p:cxnSp>
      <p:sp>
        <p:nvSpPr>
          <p:cNvPr id="32" name="Rectangle 31"/>
          <p:cNvSpPr/>
          <p:nvPr/>
        </p:nvSpPr>
        <p:spPr>
          <a:xfrm>
            <a:off x="7807468" y="915589"/>
            <a:ext cx="1415973" cy="1061829"/>
          </a:xfrm>
          <a:prstGeom prst="rect">
            <a:avLst/>
          </a:prstGeom>
          <a:solidFill>
            <a:schemeClr val="bg1"/>
          </a:solidFill>
          <a:ln w="12700">
            <a:solidFill>
              <a:srgbClr val="000000"/>
            </a:solidFill>
          </a:ln>
        </p:spPr>
        <p:txBody>
          <a:bodyPr wrap="square">
            <a:spAutoFit/>
          </a:bodyPr>
          <a:lstStyle/>
          <a:p>
            <a:pPr lvl="0">
              <a:buSzPct val="25000"/>
            </a:pPr>
            <a:r>
              <a:rPr lang="en-US" sz="900" b="1" dirty="0">
                <a:solidFill>
                  <a:srgbClr val="7030A0"/>
                </a:solidFill>
                <a:ea typeface="Calibri"/>
                <a:cs typeface="Calibri"/>
                <a:sym typeface="Calibri"/>
              </a:rPr>
              <a:t>IF:</a:t>
            </a:r>
          </a:p>
          <a:p>
            <a:pPr lvl="0">
              <a:buSzPct val="25000"/>
            </a:pPr>
            <a:r>
              <a:rPr lang="en-US" sz="900" b="1" dirty="0">
                <a:ea typeface="Calibri"/>
                <a:cs typeface="Calibri"/>
                <a:sym typeface="Calibri"/>
              </a:rPr>
              <a:t>✓ Concern for ischemic stroke with large vessel occlusion; </a:t>
            </a:r>
            <a:r>
              <a:rPr lang="en-US" sz="900" b="1" u="sng" dirty="0">
                <a:ea typeface="Calibri"/>
                <a:cs typeface="Calibri"/>
                <a:sym typeface="Calibri"/>
              </a:rPr>
              <a:t>and</a:t>
            </a:r>
          </a:p>
          <a:p>
            <a:pPr lvl="0">
              <a:buSzPct val="25000"/>
            </a:pPr>
            <a:r>
              <a:rPr lang="en-US" sz="900" b="1" dirty="0">
                <a:ea typeface="Calibri"/>
                <a:cs typeface="Calibri"/>
                <a:sym typeface="Calibri"/>
              </a:rPr>
              <a:t>✓ PIV in place; </a:t>
            </a:r>
            <a:r>
              <a:rPr lang="en-US" sz="900" b="1" u="sng" dirty="0">
                <a:ea typeface="Calibri"/>
                <a:cs typeface="Calibri"/>
                <a:sym typeface="Calibri"/>
              </a:rPr>
              <a:t>and</a:t>
            </a:r>
            <a:endParaRPr lang="en-US" sz="900" b="1" u="sng" dirty="0">
              <a:solidFill>
                <a:srgbClr val="0070C0"/>
              </a:solidFill>
              <a:ea typeface="Calibri"/>
              <a:cs typeface="Calibri"/>
              <a:sym typeface="Calibri"/>
            </a:endParaRPr>
          </a:p>
          <a:p>
            <a:pPr lvl="0">
              <a:buSzPct val="25000"/>
            </a:pPr>
            <a:r>
              <a:rPr lang="en-US" sz="900" b="1" dirty="0">
                <a:ea typeface="Calibri"/>
                <a:cs typeface="Calibri"/>
                <a:sym typeface="Calibri"/>
              </a:rPr>
              <a:t>✓ Creatinine normal </a:t>
            </a:r>
          </a:p>
        </p:txBody>
      </p:sp>
      <p:sp>
        <p:nvSpPr>
          <p:cNvPr id="34" name="Rectangle 33"/>
          <p:cNvSpPr/>
          <p:nvPr/>
        </p:nvSpPr>
        <p:spPr>
          <a:xfrm>
            <a:off x="7914021" y="3584449"/>
            <a:ext cx="1488473" cy="938719"/>
          </a:xfrm>
          <a:prstGeom prst="rect">
            <a:avLst/>
          </a:prstGeom>
          <a:solidFill>
            <a:schemeClr val="bg1"/>
          </a:solidFill>
          <a:ln w="12700">
            <a:solidFill>
              <a:srgbClr val="000000"/>
            </a:solidFill>
          </a:ln>
        </p:spPr>
        <p:txBody>
          <a:bodyPr wrap="square">
            <a:spAutoFit/>
          </a:bodyPr>
          <a:lstStyle/>
          <a:p>
            <a:pPr lvl="0">
              <a:buSzPct val="25000"/>
            </a:pPr>
            <a:r>
              <a:rPr lang="en-US" sz="1000" b="1" dirty="0">
                <a:solidFill>
                  <a:srgbClr val="7030A0"/>
                </a:solidFill>
                <a:ea typeface="Calibri"/>
                <a:cs typeface="Calibri"/>
                <a:sym typeface="Calibri"/>
              </a:rPr>
              <a:t>IF</a:t>
            </a:r>
          </a:p>
          <a:p>
            <a:pPr lvl="0">
              <a:buSzPct val="25000"/>
            </a:pPr>
            <a:r>
              <a:rPr lang="en-US" sz="900" b="1" dirty="0">
                <a:ea typeface="Calibri"/>
                <a:cs typeface="Calibri"/>
                <a:sym typeface="Calibri"/>
              </a:rPr>
              <a:t>✓ Concern for hemorrhage; </a:t>
            </a:r>
            <a:r>
              <a:rPr lang="en-US" sz="900" b="1" u="sng" dirty="0">
                <a:ea typeface="Calibri"/>
                <a:cs typeface="Calibri"/>
                <a:sym typeface="Calibri"/>
              </a:rPr>
              <a:t>or</a:t>
            </a:r>
          </a:p>
          <a:p>
            <a:pPr lvl="0">
              <a:buSzPct val="25000"/>
            </a:pPr>
            <a:r>
              <a:rPr lang="en-US" sz="900" b="1" dirty="0">
                <a:ea typeface="Calibri"/>
                <a:cs typeface="Calibri"/>
                <a:sym typeface="Calibri"/>
              </a:rPr>
              <a:t>✓ Not safe to administer contrast; </a:t>
            </a:r>
            <a:r>
              <a:rPr lang="en-US" sz="900" b="1" u="sng" dirty="0">
                <a:ea typeface="Calibri"/>
                <a:cs typeface="Calibri"/>
                <a:sym typeface="Calibri"/>
              </a:rPr>
              <a:t>or</a:t>
            </a:r>
          </a:p>
          <a:p>
            <a:pPr>
              <a:buSzPct val="25000"/>
            </a:pPr>
            <a:r>
              <a:rPr lang="en-US" sz="900" b="1" dirty="0">
                <a:ea typeface="Calibri"/>
                <a:cs typeface="Calibri"/>
                <a:sym typeface="Calibri"/>
              </a:rPr>
              <a:t>✓ Unable to place PIV</a:t>
            </a:r>
          </a:p>
        </p:txBody>
      </p:sp>
      <p:cxnSp>
        <p:nvCxnSpPr>
          <p:cNvPr id="75" name="Shape 180"/>
          <p:cNvCxnSpPr>
            <a:cxnSpLocks/>
          </p:cNvCxnSpPr>
          <p:nvPr/>
        </p:nvCxnSpPr>
        <p:spPr>
          <a:xfrm>
            <a:off x="1010712" y="4231201"/>
            <a:ext cx="955248" cy="1053272"/>
          </a:xfrm>
          <a:prstGeom prst="straightConnector1">
            <a:avLst/>
          </a:prstGeom>
          <a:noFill/>
          <a:ln w="9525" cap="flat" cmpd="sng">
            <a:solidFill>
              <a:schemeClr val="dk1"/>
            </a:solidFill>
            <a:prstDash val="solid"/>
            <a:miter/>
            <a:headEnd type="none" w="med" len="med"/>
            <a:tailEnd type="triangle" w="lg" len="lg"/>
          </a:ln>
        </p:spPr>
      </p:cxnSp>
    </p:spTree>
    <p:extLst>
      <p:ext uri="{BB962C8B-B14F-4D97-AF65-F5344CB8AC3E}">
        <p14:creationId xmlns:p14="http://schemas.microsoft.com/office/powerpoint/2010/main" val="106002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9" name="Shape 179"/>
          <p:cNvSpPr txBox="1"/>
          <p:nvPr/>
        </p:nvSpPr>
        <p:spPr>
          <a:xfrm>
            <a:off x="356857" y="2543503"/>
            <a:ext cx="1065277" cy="1791131"/>
          </a:xfrm>
          <a:prstGeom prst="rect">
            <a:avLst/>
          </a:prstGeom>
          <a:noFill/>
          <a:ln w="19050" cap="flat" cmpd="sng">
            <a:no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1100" b="1" dirty="0">
                <a:solidFill>
                  <a:srgbClr val="FF0000"/>
                </a:solidFill>
                <a:latin typeface="Calibri"/>
                <a:ea typeface="Calibri"/>
                <a:cs typeface="Calibri"/>
                <a:sym typeface="Calibri"/>
              </a:rPr>
              <a:t>NCT/CTA: </a:t>
            </a:r>
          </a:p>
          <a:p>
            <a:pPr marL="0" marR="0" lvl="0" indent="0" algn="ctr" rtl="0">
              <a:spcBef>
                <a:spcPts val="0"/>
              </a:spcBef>
              <a:buSzPct val="25000"/>
              <a:buNone/>
            </a:pPr>
            <a:r>
              <a:rPr lang="en-US" sz="1100" b="1" dirty="0">
                <a:solidFill>
                  <a:srgbClr val="FF0000"/>
                </a:solidFill>
                <a:latin typeface="Calibri"/>
                <a:ea typeface="Calibri"/>
                <a:cs typeface="Calibri"/>
                <a:sym typeface="Calibri"/>
              </a:rPr>
              <a:t>Post ischemic stroke </a:t>
            </a:r>
          </a:p>
          <a:p>
            <a:pPr marL="0" marR="0" lvl="0" indent="0" algn="ctr" rtl="0">
              <a:spcBef>
                <a:spcPts val="0"/>
              </a:spcBef>
              <a:buSzPct val="25000"/>
              <a:buNone/>
            </a:pPr>
            <a:r>
              <a:rPr lang="en-US" sz="1100" b="1" dirty="0">
                <a:solidFill>
                  <a:srgbClr val="FF0000"/>
                </a:solidFill>
                <a:latin typeface="Calibri"/>
                <a:ea typeface="Calibri"/>
                <a:cs typeface="Calibri"/>
                <a:sym typeface="Calibri"/>
              </a:rPr>
              <a:t>OR </a:t>
            </a:r>
          </a:p>
          <a:p>
            <a:pPr marL="0" marR="0" lvl="0" indent="0" algn="ctr" rtl="0">
              <a:spcBef>
                <a:spcPts val="0"/>
              </a:spcBef>
              <a:buSzPct val="25000"/>
              <a:buNone/>
            </a:pPr>
            <a:r>
              <a:rPr lang="en-US" sz="1100" b="1" dirty="0" err="1">
                <a:solidFill>
                  <a:srgbClr val="FF0000"/>
                </a:solidFill>
                <a:latin typeface="Calibri"/>
                <a:ea typeface="Calibri"/>
                <a:cs typeface="Calibri"/>
                <a:sym typeface="Calibri"/>
              </a:rPr>
              <a:t>Neg</a:t>
            </a:r>
            <a:r>
              <a:rPr lang="en-US" sz="1100" b="1" dirty="0">
                <a:solidFill>
                  <a:srgbClr val="FF0000"/>
                </a:solidFill>
                <a:latin typeface="Calibri"/>
                <a:ea typeface="Calibri"/>
                <a:cs typeface="Calibri"/>
                <a:sym typeface="Calibri"/>
              </a:rPr>
              <a:t> but with persistent neurologic deficit</a:t>
            </a:r>
          </a:p>
          <a:p>
            <a:pPr marL="0" marR="0" lvl="0" indent="0" algn="ctr" rtl="0">
              <a:spcBef>
                <a:spcPts val="0"/>
              </a:spcBef>
              <a:buSzPct val="25000"/>
              <a:buNone/>
            </a:pPr>
            <a:endParaRPr lang="en-US" sz="1100" b="1" dirty="0">
              <a:solidFill>
                <a:srgbClr val="FF0000"/>
              </a:solidFill>
              <a:latin typeface="Calibri"/>
              <a:ea typeface="Calibri"/>
              <a:cs typeface="Calibri"/>
              <a:sym typeface="Calibri"/>
            </a:endParaRPr>
          </a:p>
          <a:p>
            <a:pPr marL="0" marR="0" lvl="0" indent="0" algn="ctr" rtl="0">
              <a:spcBef>
                <a:spcPts val="0"/>
              </a:spcBef>
              <a:buSzPct val="25000"/>
              <a:buNone/>
            </a:pPr>
            <a:r>
              <a:rPr lang="en-US" sz="1100" b="1" dirty="0">
                <a:solidFill>
                  <a:srgbClr val="000000"/>
                </a:solidFill>
                <a:ea typeface="Calibri"/>
                <a:cs typeface="Calibri"/>
                <a:sym typeface="Calibri"/>
              </a:rPr>
              <a:t>✓ Transfer or Admit to ICU </a:t>
            </a:r>
            <a:endParaRPr lang="en-US" sz="1200" b="1" dirty="0">
              <a:solidFill>
                <a:srgbClr val="FF0000"/>
              </a:solidFill>
              <a:latin typeface="Calibri"/>
              <a:ea typeface="Calibri"/>
              <a:cs typeface="Calibri"/>
              <a:sym typeface="Calibri"/>
            </a:endParaRPr>
          </a:p>
        </p:txBody>
      </p:sp>
      <p:sp>
        <p:nvSpPr>
          <p:cNvPr id="36" name="Shape 179"/>
          <p:cNvSpPr txBox="1"/>
          <p:nvPr/>
        </p:nvSpPr>
        <p:spPr>
          <a:xfrm>
            <a:off x="4778602" y="770184"/>
            <a:ext cx="2816048" cy="1471481"/>
          </a:xfrm>
          <a:prstGeom prst="rect">
            <a:avLst/>
          </a:prstGeom>
          <a:noFill/>
          <a:ln w="19050" cap="flat" cmpd="sng">
            <a:solidFill>
              <a:srgbClr val="00B0F0"/>
            </a:solidFill>
            <a:prstDash val="solid"/>
            <a:round/>
            <a:headEnd type="none" w="med" len="med"/>
            <a:tailEnd type="none" w="med" len="med"/>
          </a:ln>
        </p:spPr>
        <p:txBody>
          <a:bodyPr lIns="91425" tIns="45700" rIns="91425" bIns="45700" anchor="t" anchorCtr="0">
            <a:noAutofit/>
          </a:bodyPr>
          <a:lstStyle/>
          <a:p>
            <a:pPr marL="171450" marR="0" lvl="0" indent="-171450" algn="l" rtl="0">
              <a:spcBef>
                <a:spcPts val="0"/>
              </a:spcBef>
              <a:buSzPct val="25000"/>
              <a:buFont typeface="Arial" panose="020B0604020202020204" pitchFamily="34" charset="0"/>
              <a:buChar char="•"/>
            </a:pPr>
            <a:r>
              <a:rPr lang="en-US" sz="1100" b="1" dirty="0">
                <a:latin typeface="Calibri"/>
                <a:ea typeface="Calibri"/>
                <a:cs typeface="Calibri"/>
                <a:sym typeface="Calibri"/>
              </a:rPr>
              <a:t>Start neuroprotective measures for ischemic stroke*</a:t>
            </a:r>
          </a:p>
          <a:p>
            <a:pPr marL="171450" marR="0" lvl="0" indent="-171450" algn="l" rtl="0">
              <a:spcBef>
                <a:spcPts val="0"/>
              </a:spcBef>
              <a:buSzPct val="25000"/>
              <a:buFont typeface="Arial" panose="020B0604020202020204" pitchFamily="34" charset="0"/>
              <a:buChar char="•"/>
            </a:pPr>
            <a:r>
              <a:rPr lang="en-US" sz="1100" b="1" dirty="0">
                <a:latin typeface="Calibri"/>
                <a:ea typeface="Calibri"/>
                <a:cs typeface="Calibri"/>
                <a:sym typeface="Calibri"/>
              </a:rPr>
              <a:t>Re-examine patient to confirm deficit </a:t>
            </a:r>
          </a:p>
          <a:p>
            <a:pPr marL="171450" marR="0" lvl="0" indent="-171450" algn="l" rtl="0">
              <a:spcBef>
                <a:spcPts val="0"/>
              </a:spcBef>
              <a:buSzPct val="25000"/>
              <a:buFont typeface="Arial" panose="020B0604020202020204" pitchFamily="34" charset="0"/>
              <a:buChar char="•"/>
            </a:pPr>
            <a:r>
              <a:rPr lang="en-US" sz="1100" b="1" dirty="0">
                <a:latin typeface="Calibri"/>
                <a:ea typeface="Calibri"/>
                <a:cs typeface="Calibri"/>
                <a:sym typeface="Calibri"/>
              </a:rPr>
              <a:t>Call Neuro IR STAT</a:t>
            </a:r>
          </a:p>
          <a:p>
            <a:pPr marL="171450" marR="0" lvl="0" indent="-171450" algn="l" rtl="0">
              <a:spcBef>
                <a:spcPts val="0"/>
              </a:spcBef>
              <a:buSzPct val="25000"/>
              <a:buFont typeface="Arial" panose="020B0604020202020204" pitchFamily="34" charset="0"/>
              <a:buChar char="•"/>
            </a:pPr>
            <a:r>
              <a:rPr lang="en-US" sz="1100" b="1" dirty="0">
                <a:latin typeface="Calibri"/>
                <a:ea typeface="Calibri"/>
                <a:cs typeface="Calibri"/>
                <a:sym typeface="Calibri"/>
              </a:rPr>
              <a:t>Call Cardiac Anesthesia</a:t>
            </a:r>
          </a:p>
          <a:p>
            <a:pPr marL="171450" marR="0" lvl="0" indent="-171450" algn="l" rtl="0">
              <a:spcBef>
                <a:spcPts val="0"/>
              </a:spcBef>
              <a:buSzPct val="25000"/>
              <a:buFont typeface="Arial" panose="020B0604020202020204" pitchFamily="34" charset="0"/>
              <a:buChar char="•"/>
            </a:pPr>
            <a:r>
              <a:rPr lang="en-US" sz="1100" b="1" dirty="0">
                <a:latin typeface="Calibri"/>
                <a:ea typeface="Calibri"/>
                <a:cs typeface="Calibri"/>
                <a:sym typeface="Calibri"/>
              </a:rPr>
              <a:t>Consider IV tPA if INR &lt; 1.5 and last seen normal &lt; 4.5 hours</a:t>
            </a:r>
          </a:p>
          <a:p>
            <a:pPr marL="171450" indent="-171450">
              <a:buSzPct val="25000"/>
              <a:buFont typeface="Arial" panose="020B0604020202020204" pitchFamily="34" charset="0"/>
              <a:buChar char="•"/>
            </a:pPr>
            <a:r>
              <a:rPr lang="en-US" sz="1100" b="1" dirty="0">
                <a:latin typeface="Calibri" panose="020F0502020204030204" pitchFamily="34" charset="0"/>
                <a:ea typeface="Calibri"/>
                <a:cs typeface="Calibri" panose="020F0502020204030204" pitchFamily="34" charset="0"/>
                <a:sym typeface="Calibri"/>
              </a:rPr>
              <a:t>Berlin: Consider pump change</a:t>
            </a:r>
          </a:p>
          <a:p>
            <a:pPr marL="171450" marR="0" lvl="0" indent="-171450" algn="l" rtl="0">
              <a:spcBef>
                <a:spcPts val="0"/>
              </a:spcBef>
              <a:buSzPct val="25000"/>
              <a:buFont typeface="Arial" panose="020B0604020202020204" pitchFamily="34" charset="0"/>
              <a:buChar char="•"/>
            </a:pPr>
            <a:endParaRPr lang="en-US" sz="1100" b="1" u="sng" dirty="0">
              <a:latin typeface="Calibri"/>
              <a:ea typeface="Calibri"/>
              <a:cs typeface="Calibri"/>
              <a:sym typeface="Calibri"/>
            </a:endParaRPr>
          </a:p>
          <a:p>
            <a:pPr marL="0" marR="0" lvl="0" indent="0" algn="l" rtl="0">
              <a:spcBef>
                <a:spcPts val="0"/>
              </a:spcBef>
              <a:buSzPct val="25000"/>
              <a:buNone/>
            </a:pPr>
            <a:endParaRPr lang="en-US" sz="1200" b="1" dirty="0">
              <a:solidFill>
                <a:schemeClr val="dk1"/>
              </a:solidFill>
              <a:latin typeface="Calibri"/>
              <a:ea typeface="Calibri"/>
              <a:cs typeface="Calibri"/>
              <a:sym typeface="Calibri"/>
            </a:endParaRPr>
          </a:p>
        </p:txBody>
      </p:sp>
      <p:sp>
        <p:nvSpPr>
          <p:cNvPr id="38" name="Shape 179"/>
          <p:cNvSpPr txBox="1"/>
          <p:nvPr/>
        </p:nvSpPr>
        <p:spPr>
          <a:xfrm>
            <a:off x="4778601" y="2847550"/>
            <a:ext cx="2816049" cy="1748265"/>
          </a:xfrm>
          <a:prstGeom prst="rect">
            <a:avLst/>
          </a:prstGeom>
          <a:noFill/>
          <a:ln w="19050" cap="flat" cmpd="sng">
            <a:solidFill>
              <a:srgbClr val="00B050"/>
            </a:solidFill>
            <a:prstDash val="solid"/>
            <a:round/>
            <a:headEnd type="none" w="med" len="med"/>
            <a:tailEnd type="none" w="med" len="med"/>
          </a:ln>
        </p:spPr>
        <p:txBody>
          <a:bodyPr lIns="91425" tIns="45700" rIns="91425" bIns="45700" anchor="t" anchorCtr="0">
            <a:noAutofit/>
          </a:bodyPr>
          <a:lstStyle/>
          <a:p>
            <a:pPr marL="171450" indent="-171450">
              <a:buSzPct val="25000"/>
              <a:buFont typeface="Arial" panose="020B0604020202020204" pitchFamily="34" charset="0"/>
              <a:buChar char="•"/>
            </a:pPr>
            <a:r>
              <a:rPr lang="en-US" sz="1100" b="1" dirty="0">
                <a:latin typeface="Calibri" panose="020F0502020204030204" pitchFamily="34" charset="0"/>
                <a:ea typeface="Calibri"/>
                <a:cs typeface="Calibri" panose="020F0502020204030204" pitchFamily="34" charset="0"/>
                <a:sym typeface="Calibri"/>
              </a:rPr>
              <a:t>Resume Aspirin ASAP (&lt;24h), consider restarting full antithrombotic therapy if no cortical signs (gaze preference, aphasia, neglect) in addition to weakness </a:t>
            </a:r>
          </a:p>
          <a:p>
            <a:pPr marL="171450" indent="-171450">
              <a:buSzPct val="25000"/>
              <a:buFont typeface="Arial" panose="020B0604020202020204" pitchFamily="34" charset="0"/>
              <a:buChar char="•"/>
            </a:pPr>
            <a:r>
              <a:rPr lang="en-US" sz="1100" b="1" dirty="0">
                <a:latin typeface="Calibri" panose="020F0502020204030204" pitchFamily="34" charset="0"/>
                <a:ea typeface="Calibri"/>
                <a:cs typeface="Calibri" panose="020F0502020204030204" pitchFamily="34" charset="0"/>
                <a:sym typeface="Calibri"/>
              </a:rPr>
              <a:t>If on Berlin: Consider pump change</a:t>
            </a:r>
          </a:p>
          <a:p>
            <a:pPr marL="171450" indent="-171450">
              <a:buSzPct val="25000"/>
              <a:buFont typeface="Arial" panose="020B0604020202020204" pitchFamily="34" charset="0"/>
              <a:buChar char="•"/>
            </a:pPr>
            <a:r>
              <a:rPr lang="en-US" sz="1100" b="1" dirty="0">
                <a:latin typeface="Calibri" panose="020F0502020204030204" pitchFamily="34" charset="0"/>
                <a:ea typeface="Calibri"/>
                <a:cs typeface="Calibri" panose="020F0502020204030204" pitchFamily="34" charset="0"/>
                <a:sym typeface="Calibri"/>
              </a:rPr>
              <a:t>Q1 hour pump checks x 24 </a:t>
            </a:r>
            <a:r>
              <a:rPr lang="en-US" sz="1100" b="1" dirty="0" err="1">
                <a:latin typeface="Calibri" panose="020F0502020204030204" pitchFamily="34" charset="0"/>
                <a:ea typeface="Calibri"/>
                <a:cs typeface="Calibri" panose="020F0502020204030204" pitchFamily="34" charset="0"/>
                <a:sym typeface="Calibri"/>
              </a:rPr>
              <a:t>hrs</a:t>
            </a:r>
            <a:endParaRPr lang="en-US" sz="1100" b="1" dirty="0">
              <a:latin typeface="Calibri" panose="020F0502020204030204" pitchFamily="34" charset="0"/>
              <a:ea typeface="Calibri"/>
              <a:cs typeface="Calibri" panose="020F0502020204030204" pitchFamily="34" charset="0"/>
              <a:sym typeface="Calibri"/>
            </a:endParaRPr>
          </a:p>
          <a:p>
            <a:pPr marL="171450" marR="0" lvl="0" indent="-171450" algn="l" rtl="0">
              <a:spcBef>
                <a:spcPts val="0"/>
              </a:spcBef>
              <a:buSzPct val="25000"/>
              <a:buFont typeface="Arial" panose="020B0604020202020204" pitchFamily="34" charset="0"/>
              <a:buChar char="•"/>
            </a:pPr>
            <a:r>
              <a:rPr lang="en-US" sz="1100" b="1" dirty="0">
                <a:latin typeface="Calibri" panose="020F0502020204030204" pitchFamily="34" charset="0"/>
                <a:ea typeface="Calibri"/>
                <a:cs typeface="Calibri" panose="020F0502020204030204" pitchFamily="34" charset="0"/>
                <a:sym typeface="Calibri"/>
              </a:rPr>
              <a:t>Start neuroprotective measures for ischemic stroke*</a:t>
            </a:r>
          </a:p>
          <a:p>
            <a:pPr marL="171450" marR="0" lvl="0" indent="-171450" algn="l" rtl="0">
              <a:spcBef>
                <a:spcPts val="0"/>
              </a:spcBef>
              <a:buSzPct val="25000"/>
              <a:buFont typeface="Arial" panose="020B0604020202020204" pitchFamily="34" charset="0"/>
              <a:buChar char="•"/>
            </a:pPr>
            <a:r>
              <a:rPr lang="en-US" sz="1100" b="1" dirty="0">
                <a:latin typeface="Calibri" panose="020F0502020204030204" pitchFamily="34" charset="0"/>
                <a:ea typeface="Calibri"/>
                <a:cs typeface="Calibri" panose="020F0502020204030204" pitchFamily="34" charset="0"/>
                <a:sym typeface="Calibri"/>
              </a:rPr>
              <a:t>Repeat NCT scan @ 48hrs (sooner if concerns)</a:t>
            </a:r>
          </a:p>
        </p:txBody>
      </p:sp>
      <p:sp>
        <p:nvSpPr>
          <p:cNvPr id="39" name="Shape 179"/>
          <p:cNvSpPr txBox="1"/>
          <p:nvPr/>
        </p:nvSpPr>
        <p:spPr>
          <a:xfrm>
            <a:off x="4760177" y="4830871"/>
            <a:ext cx="3374830" cy="1067464"/>
          </a:xfrm>
          <a:prstGeom prst="rect">
            <a:avLst/>
          </a:prstGeom>
          <a:noFill/>
          <a:ln w="19050" cap="flat" cmpd="sng">
            <a:solidFill>
              <a:srgbClr val="FF0000"/>
            </a:solidFill>
            <a:prstDash val="solid"/>
            <a:round/>
            <a:headEnd type="none" w="med" len="med"/>
            <a:tailEnd type="none" w="med" len="med"/>
          </a:ln>
        </p:spPr>
        <p:txBody>
          <a:bodyPr lIns="91425" tIns="45700" rIns="91425" bIns="45700" anchor="t" anchorCtr="0">
            <a:noAutofit/>
          </a:bodyPr>
          <a:lstStyle/>
          <a:p>
            <a:pPr marL="171450" marR="0" lvl="0" indent="-171450" algn="l" rtl="0">
              <a:spcBef>
                <a:spcPts val="0"/>
              </a:spcBef>
              <a:buSzPct val="25000"/>
              <a:buFont typeface="Arial" panose="020B0604020202020204" pitchFamily="34" charset="0"/>
              <a:buChar char="•"/>
            </a:pPr>
            <a:r>
              <a:rPr lang="en-US" sz="1100" b="1" dirty="0">
                <a:solidFill>
                  <a:schemeClr val="dk1"/>
                </a:solidFill>
                <a:latin typeface="Calibri"/>
                <a:ea typeface="Calibri"/>
                <a:cs typeface="Calibri"/>
                <a:sym typeface="Calibri"/>
              </a:rPr>
              <a:t>Call neurosurgery for possible decompression </a:t>
            </a:r>
          </a:p>
          <a:p>
            <a:pPr marL="171450" marR="0" lvl="0" indent="-171450" algn="l" rtl="0">
              <a:spcBef>
                <a:spcPts val="0"/>
              </a:spcBef>
              <a:buSzPct val="25000"/>
              <a:buFont typeface="Arial" panose="020B0604020202020204" pitchFamily="34" charset="0"/>
              <a:buChar char="•"/>
            </a:pPr>
            <a:r>
              <a:rPr lang="en-US" sz="1100" b="1" dirty="0">
                <a:solidFill>
                  <a:schemeClr val="dk1"/>
                </a:solidFill>
                <a:latin typeface="Calibri"/>
                <a:ea typeface="Calibri"/>
                <a:cs typeface="Calibri"/>
                <a:sym typeface="Calibri"/>
              </a:rPr>
              <a:t>Start </a:t>
            </a:r>
            <a:r>
              <a:rPr lang="en-US" sz="1100" b="1" dirty="0" err="1">
                <a:solidFill>
                  <a:schemeClr val="dk1"/>
                </a:solidFill>
                <a:latin typeface="Calibri"/>
                <a:ea typeface="Calibri"/>
                <a:cs typeface="Calibri"/>
                <a:sym typeface="Calibri"/>
              </a:rPr>
              <a:t>neuroprotective</a:t>
            </a:r>
            <a:r>
              <a:rPr lang="en-US" sz="1100" b="1" dirty="0">
                <a:solidFill>
                  <a:schemeClr val="dk1"/>
                </a:solidFill>
                <a:latin typeface="Calibri"/>
                <a:ea typeface="Calibri"/>
                <a:cs typeface="Calibri"/>
                <a:sym typeface="Calibri"/>
              </a:rPr>
              <a:t> measures for increased ICP**</a:t>
            </a:r>
          </a:p>
          <a:p>
            <a:pPr marL="171450" marR="0" lvl="0" indent="-171450" algn="l" rtl="0">
              <a:spcBef>
                <a:spcPts val="0"/>
              </a:spcBef>
              <a:buSzPct val="25000"/>
              <a:buFont typeface="Arial" panose="020B0604020202020204" pitchFamily="34" charset="0"/>
              <a:buChar char="•"/>
            </a:pPr>
            <a:r>
              <a:rPr lang="en-US" sz="1100" b="1" dirty="0">
                <a:solidFill>
                  <a:schemeClr val="dk1"/>
                </a:solidFill>
                <a:latin typeface="Calibri"/>
                <a:ea typeface="Calibri"/>
                <a:cs typeface="Calibri"/>
                <a:sym typeface="Calibri"/>
              </a:rPr>
              <a:t>Consider antithrombotic reversal </a:t>
            </a:r>
          </a:p>
          <a:p>
            <a:pPr marL="171450" marR="0" lvl="0" indent="-171450" algn="l" rtl="0">
              <a:spcBef>
                <a:spcPts val="0"/>
              </a:spcBef>
              <a:buSzPct val="25000"/>
              <a:buFont typeface="Arial" panose="020B0604020202020204" pitchFamily="34" charset="0"/>
              <a:buChar char="•"/>
            </a:pPr>
            <a:r>
              <a:rPr lang="en-US" sz="1100" b="1" dirty="0">
                <a:solidFill>
                  <a:schemeClr val="dk1"/>
                </a:solidFill>
                <a:latin typeface="Calibri"/>
                <a:ea typeface="Calibri"/>
                <a:cs typeface="Calibri"/>
                <a:sym typeface="Calibri"/>
              </a:rPr>
              <a:t>If on Berlin: Consider pump change </a:t>
            </a:r>
          </a:p>
          <a:p>
            <a:pPr marL="171450" marR="0" lvl="0" indent="-171450" algn="l" rtl="0">
              <a:spcBef>
                <a:spcPts val="0"/>
              </a:spcBef>
              <a:buSzPct val="25000"/>
              <a:buFont typeface="Arial" panose="020B0604020202020204" pitchFamily="34" charset="0"/>
              <a:buChar char="•"/>
            </a:pPr>
            <a:r>
              <a:rPr lang="en-US" sz="1100" b="1" dirty="0">
                <a:solidFill>
                  <a:schemeClr val="dk1"/>
                </a:solidFill>
                <a:latin typeface="Calibri"/>
                <a:ea typeface="Calibri"/>
                <a:cs typeface="Calibri"/>
                <a:sym typeface="Calibri"/>
              </a:rPr>
              <a:t>Repeat NCT scan @ 12-24 </a:t>
            </a:r>
            <a:r>
              <a:rPr lang="en-US" sz="1100" b="1" dirty="0" err="1">
                <a:solidFill>
                  <a:schemeClr val="dk1"/>
                </a:solidFill>
                <a:latin typeface="Calibri"/>
                <a:ea typeface="Calibri"/>
                <a:cs typeface="Calibri"/>
                <a:sym typeface="Calibri"/>
              </a:rPr>
              <a:t>hrs</a:t>
            </a:r>
            <a:endParaRPr lang="en-US" sz="1100" b="1" dirty="0">
              <a:solidFill>
                <a:schemeClr val="dk1"/>
              </a:solidFill>
              <a:latin typeface="Calibri"/>
              <a:ea typeface="Calibri"/>
              <a:cs typeface="Calibri"/>
              <a:sym typeface="Calibri"/>
            </a:endParaRPr>
          </a:p>
        </p:txBody>
      </p:sp>
      <p:cxnSp>
        <p:nvCxnSpPr>
          <p:cNvPr id="20" name="Shape 180"/>
          <p:cNvCxnSpPr>
            <a:stCxn id="179" idx="3"/>
            <a:endCxn id="39" idx="1"/>
          </p:cNvCxnSpPr>
          <p:nvPr/>
        </p:nvCxnSpPr>
        <p:spPr>
          <a:xfrm>
            <a:off x="1422134" y="3439069"/>
            <a:ext cx="3338043" cy="1925534"/>
          </a:xfrm>
          <a:prstGeom prst="straightConnector1">
            <a:avLst/>
          </a:prstGeom>
          <a:noFill/>
          <a:ln w="9525" cap="flat" cmpd="sng">
            <a:solidFill>
              <a:srgbClr val="FF0000"/>
            </a:solidFill>
            <a:prstDash val="solid"/>
            <a:miter/>
            <a:headEnd type="none" w="med" len="med"/>
            <a:tailEnd type="triangle" w="lg" len="lg"/>
          </a:ln>
        </p:spPr>
      </p:cxnSp>
      <p:sp>
        <p:nvSpPr>
          <p:cNvPr id="41" name="TextBox 40"/>
          <p:cNvSpPr txBox="1"/>
          <p:nvPr/>
        </p:nvSpPr>
        <p:spPr>
          <a:xfrm>
            <a:off x="1740279" y="4732882"/>
            <a:ext cx="1875280" cy="784830"/>
          </a:xfrm>
          <a:prstGeom prst="rect">
            <a:avLst/>
          </a:prstGeom>
          <a:noFill/>
          <a:ln w="19050">
            <a:solidFill>
              <a:srgbClr val="FF0000"/>
            </a:solidFill>
          </a:ln>
        </p:spPr>
        <p:txBody>
          <a:bodyPr wrap="square" rtlCol="0">
            <a:spAutoFit/>
          </a:bodyPr>
          <a:lstStyle/>
          <a:p>
            <a:r>
              <a:rPr lang="en-US" sz="900" b="1" dirty="0">
                <a:ea typeface="Calibri"/>
                <a:cs typeface="Calibri"/>
                <a:sym typeface="Calibri"/>
              </a:rPr>
              <a:t>✓ </a:t>
            </a:r>
            <a:r>
              <a:rPr lang="en-US" sz="900" b="1" dirty="0" err="1"/>
              <a:t>Hypodensity</a:t>
            </a:r>
            <a:r>
              <a:rPr lang="en-US" sz="900" b="1" dirty="0"/>
              <a:t> &gt;1/3 MCA territory; </a:t>
            </a:r>
            <a:r>
              <a:rPr lang="en-US" sz="900" b="1" u="sng" dirty="0"/>
              <a:t>OR</a:t>
            </a:r>
          </a:p>
          <a:p>
            <a:r>
              <a:rPr lang="en-US" sz="900" b="1" dirty="0">
                <a:ea typeface="Calibri"/>
                <a:cs typeface="Calibri"/>
                <a:sym typeface="Calibri"/>
              </a:rPr>
              <a:t>✓ </a:t>
            </a:r>
            <a:r>
              <a:rPr lang="en-US" sz="900" b="1" dirty="0"/>
              <a:t>Significant edema; </a:t>
            </a:r>
            <a:r>
              <a:rPr lang="en-US" sz="900" b="1" u="sng" dirty="0"/>
              <a:t>OR</a:t>
            </a:r>
          </a:p>
          <a:p>
            <a:r>
              <a:rPr lang="en-US" sz="900" b="1" dirty="0">
                <a:ea typeface="Calibri"/>
                <a:cs typeface="Calibri"/>
                <a:sym typeface="Calibri"/>
              </a:rPr>
              <a:t>✓ </a:t>
            </a:r>
            <a:r>
              <a:rPr lang="en-US" sz="900" b="1" dirty="0"/>
              <a:t>Bilateral cerebellar infarctions</a:t>
            </a:r>
          </a:p>
        </p:txBody>
      </p:sp>
      <p:sp>
        <p:nvSpPr>
          <p:cNvPr id="42" name="TextBox 41"/>
          <p:cNvSpPr txBox="1"/>
          <p:nvPr/>
        </p:nvSpPr>
        <p:spPr>
          <a:xfrm>
            <a:off x="3345232" y="2427505"/>
            <a:ext cx="1260555" cy="1338828"/>
          </a:xfrm>
          <a:prstGeom prst="rect">
            <a:avLst/>
          </a:prstGeom>
          <a:noFill/>
          <a:ln w="19050">
            <a:solidFill>
              <a:srgbClr val="00B050"/>
            </a:solidFill>
          </a:ln>
        </p:spPr>
        <p:txBody>
          <a:bodyPr wrap="square" rtlCol="0">
            <a:spAutoFit/>
          </a:bodyPr>
          <a:lstStyle/>
          <a:p>
            <a:r>
              <a:rPr lang="en-US" sz="900" b="1" dirty="0">
                <a:ea typeface="Calibri"/>
                <a:cs typeface="Calibri"/>
                <a:sym typeface="Calibri"/>
              </a:rPr>
              <a:t>✓ </a:t>
            </a:r>
            <a:r>
              <a:rPr lang="en-US" sz="900" b="1" dirty="0"/>
              <a:t>Negative or </a:t>
            </a:r>
            <a:r>
              <a:rPr lang="en-US" sz="900" b="1" dirty="0" err="1"/>
              <a:t>hypodensity</a:t>
            </a:r>
            <a:r>
              <a:rPr lang="en-US" sz="900" b="1" dirty="0"/>
              <a:t> &lt;1/3 MCA territory; </a:t>
            </a:r>
            <a:r>
              <a:rPr lang="en-US" sz="900" b="1" u="sng" dirty="0"/>
              <a:t>AND</a:t>
            </a:r>
          </a:p>
          <a:p>
            <a:r>
              <a:rPr lang="en-US" sz="900" b="1" dirty="0">
                <a:ea typeface="Calibri"/>
                <a:cs typeface="Calibri"/>
                <a:sym typeface="Calibri"/>
              </a:rPr>
              <a:t>✓ No large vessel occlusion; </a:t>
            </a:r>
            <a:r>
              <a:rPr lang="en-US" sz="900" b="1" u="sng" dirty="0">
                <a:ea typeface="Calibri"/>
                <a:cs typeface="Calibri"/>
                <a:sym typeface="Calibri"/>
              </a:rPr>
              <a:t>AND</a:t>
            </a:r>
          </a:p>
          <a:p>
            <a:r>
              <a:rPr lang="en-US" sz="900" b="1" dirty="0">
                <a:ea typeface="Calibri"/>
                <a:cs typeface="Calibri"/>
                <a:sym typeface="Calibri"/>
              </a:rPr>
              <a:t>✓ </a:t>
            </a:r>
            <a:r>
              <a:rPr lang="en-US" sz="900" b="1" dirty="0"/>
              <a:t>No hemorrhage; </a:t>
            </a:r>
            <a:r>
              <a:rPr lang="en-US" sz="900" b="1" u="sng" dirty="0"/>
              <a:t>AND</a:t>
            </a:r>
          </a:p>
          <a:p>
            <a:r>
              <a:rPr lang="en-US" sz="900" b="1" dirty="0">
                <a:ea typeface="Calibri"/>
                <a:cs typeface="Calibri"/>
                <a:sym typeface="Calibri"/>
              </a:rPr>
              <a:t>✓ </a:t>
            </a:r>
            <a:r>
              <a:rPr lang="en-US" sz="900" b="1" dirty="0"/>
              <a:t>Persistent neurologic deficit</a:t>
            </a:r>
          </a:p>
        </p:txBody>
      </p:sp>
      <p:cxnSp>
        <p:nvCxnSpPr>
          <p:cNvPr id="43" name="Shape 180"/>
          <p:cNvCxnSpPr>
            <a:stCxn id="179" idx="3"/>
          </p:cNvCxnSpPr>
          <p:nvPr/>
        </p:nvCxnSpPr>
        <p:spPr>
          <a:xfrm>
            <a:off x="1422134" y="3439069"/>
            <a:ext cx="3408713" cy="611834"/>
          </a:xfrm>
          <a:prstGeom prst="straightConnector1">
            <a:avLst/>
          </a:prstGeom>
          <a:noFill/>
          <a:ln w="9525" cap="flat" cmpd="sng">
            <a:solidFill>
              <a:srgbClr val="00B050"/>
            </a:solidFill>
            <a:prstDash val="solid"/>
            <a:miter/>
            <a:headEnd type="none" w="med" len="med"/>
            <a:tailEnd type="triangle" w="lg" len="lg"/>
          </a:ln>
        </p:spPr>
      </p:cxnSp>
      <p:sp>
        <p:nvSpPr>
          <p:cNvPr id="56" name="Shape 179"/>
          <p:cNvSpPr txBox="1"/>
          <p:nvPr/>
        </p:nvSpPr>
        <p:spPr>
          <a:xfrm>
            <a:off x="9262630" y="2628238"/>
            <a:ext cx="2762009" cy="698234"/>
          </a:xfrm>
          <a:prstGeom prst="rect">
            <a:avLst/>
          </a:prstGeom>
          <a:noFill/>
          <a:ln w="19050" cap="flat" cmpd="sng">
            <a:solidFill>
              <a:srgbClr val="00B050"/>
            </a:solidFill>
            <a:prstDash val="solid"/>
            <a:round/>
            <a:headEnd type="none" w="med" len="med"/>
            <a:tailEnd type="none" w="med" len="med"/>
          </a:ln>
        </p:spPr>
        <p:txBody>
          <a:bodyPr lIns="91425" tIns="45700" rIns="91425" bIns="45700" anchor="t" anchorCtr="0">
            <a:noAutofit/>
          </a:bodyPr>
          <a:lstStyle/>
          <a:p>
            <a:pPr marL="0" marR="0" lvl="0" indent="0" rtl="0">
              <a:spcBef>
                <a:spcPts val="0"/>
              </a:spcBef>
              <a:buSzPct val="25000"/>
              <a:buNone/>
            </a:pPr>
            <a:r>
              <a:rPr lang="en-US" sz="1100" b="1" dirty="0">
                <a:latin typeface="Calibri"/>
                <a:ea typeface="Calibri"/>
                <a:cs typeface="Calibri"/>
                <a:sym typeface="Calibri"/>
              </a:rPr>
              <a:t>Ensure full antithrombotic regimen is restarted if not already</a:t>
            </a:r>
          </a:p>
          <a:p>
            <a:pPr marL="0" marR="0" lvl="0" indent="0" rtl="0">
              <a:spcBef>
                <a:spcPts val="0"/>
              </a:spcBef>
              <a:buSzPct val="25000"/>
              <a:buNone/>
            </a:pPr>
            <a:r>
              <a:rPr lang="en-US" sz="1100" b="1" dirty="0">
                <a:latin typeface="Calibri"/>
                <a:ea typeface="Calibri"/>
                <a:cs typeface="Calibri"/>
                <a:sym typeface="Calibri"/>
              </a:rPr>
              <a:t>Remain active on transplant list</a:t>
            </a:r>
          </a:p>
        </p:txBody>
      </p:sp>
      <p:cxnSp>
        <p:nvCxnSpPr>
          <p:cNvPr id="60" name="Shape 180"/>
          <p:cNvCxnSpPr>
            <a:stCxn id="38" idx="3"/>
            <a:endCxn id="56" idx="1"/>
          </p:cNvCxnSpPr>
          <p:nvPr/>
        </p:nvCxnSpPr>
        <p:spPr>
          <a:xfrm flipV="1">
            <a:off x="7594650" y="2977355"/>
            <a:ext cx="1667980" cy="744328"/>
          </a:xfrm>
          <a:prstGeom prst="straightConnector1">
            <a:avLst/>
          </a:prstGeom>
          <a:noFill/>
          <a:ln w="9525" cap="flat" cmpd="sng">
            <a:solidFill>
              <a:srgbClr val="00B050"/>
            </a:solidFill>
            <a:prstDash val="solid"/>
            <a:miter/>
            <a:headEnd type="none" w="med" len="med"/>
            <a:tailEnd type="triangle" w="lg" len="lg"/>
          </a:ln>
        </p:spPr>
      </p:cxnSp>
      <p:sp>
        <p:nvSpPr>
          <p:cNvPr id="63" name="Shape 179"/>
          <p:cNvSpPr txBox="1"/>
          <p:nvPr/>
        </p:nvSpPr>
        <p:spPr>
          <a:xfrm>
            <a:off x="9262630" y="3410224"/>
            <a:ext cx="2762009" cy="1171502"/>
          </a:xfrm>
          <a:prstGeom prst="rect">
            <a:avLst/>
          </a:prstGeom>
          <a:noFill/>
          <a:ln w="19050" cap="flat" cmpd="sng">
            <a:solidFill>
              <a:srgbClr val="00B050"/>
            </a:solidFill>
            <a:prstDash val="solid"/>
            <a:round/>
            <a:headEnd type="none" w="med" len="med"/>
            <a:tailEnd type="none" w="med" len="med"/>
          </a:ln>
        </p:spPr>
        <p:txBody>
          <a:bodyPr lIns="91425" tIns="45700" rIns="91425" bIns="45700" anchor="t" anchorCtr="0">
            <a:noAutofit/>
          </a:bodyPr>
          <a:lstStyle/>
          <a:p>
            <a:pPr marL="171450" indent="-171450">
              <a:buSzPct val="25000"/>
              <a:buFont typeface="Arial"/>
              <a:buChar char="•"/>
            </a:pPr>
            <a:r>
              <a:rPr lang="en-US" sz="1100" b="1" dirty="0">
                <a:solidFill>
                  <a:schemeClr val="dk1"/>
                </a:solidFill>
                <a:ea typeface="Calibri"/>
                <a:cs typeface="Calibri"/>
                <a:sym typeface="Calibri"/>
              </a:rPr>
              <a:t>Refer to subdural or hemorrhagic pathways </a:t>
            </a:r>
          </a:p>
          <a:p>
            <a:pPr marL="171450" indent="-171450">
              <a:buSzPct val="25000"/>
              <a:buFont typeface="Arial"/>
              <a:buChar char="•"/>
            </a:pPr>
            <a:r>
              <a:rPr lang="en-US" sz="1100" b="1" dirty="0">
                <a:solidFill>
                  <a:schemeClr val="dk1"/>
                </a:solidFill>
                <a:latin typeface="Calibri"/>
                <a:ea typeface="Calibri"/>
                <a:cs typeface="Calibri"/>
                <a:sym typeface="Calibri"/>
              </a:rPr>
              <a:t>Timing of restarting antithrombotic therapy dependent on size/characteristics of hemorrhage after discussion with neurology/neurosurgery</a:t>
            </a:r>
          </a:p>
        </p:txBody>
      </p:sp>
      <p:cxnSp>
        <p:nvCxnSpPr>
          <p:cNvPr id="105" name="Shape 180"/>
          <p:cNvCxnSpPr>
            <a:stCxn id="38" idx="3"/>
            <a:endCxn id="63" idx="1"/>
          </p:cNvCxnSpPr>
          <p:nvPr/>
        </p:nvCxnSpPr>
        <p:spPr>
          <a:xfrm>
            <a:off x="7594650" y="3721683"/>
            <a:ext cx="1667980" cy="274292"/>
          </a:xfrm>
          <a:prstGeom prst="straightConnector1">
            <a:avLst/>
          </a:prstGeom>
          <a:noFill/>
          <a:ln w="9525" cap="flat" cmpd="sng">
            <a:solidFill>
              <a:srgbClr val="00B050"/>
            </a:solidFill>
            <a:prstDash val="solid"/>
            <a:miter/>
            <a:headEnd type="none" w="med" len="med"/>
            <a:tailEnd type="triangle" w="lg" len="lg"/>
          </a:ln>
        </p:spPr>
      </p:cxnSp>
      <p:sp>
        <p:nvSpPr>
          <p:cNvPr id="121" name="TextBox 120"/>
          <p:cNvSpPr txBox="1"/>
          <p:nvPr/>
        </p:nvSpPr>
        <p:spPr>
          <a:xfrm>
            <a:off x="7781507" y="2727787"/>
            <a:ext cx="1109058" cy="369332"/>
          </a:xfrm>
          <a:prstGeom prst="rect">
            <a:avLst/>
          </a:prstGeom>
          <a:noFill/>
          <a:ln w="19050">
            <a:solidFill>
              <a:srgbClr val="00B050"/>
            </a:solidFill>
          </a:ln>
        </p:spPr>
        <p:txBody>
          <a:bodyPr wrap="square" rtlCol="0">
            <a:spAutoFit/>
          </a:bodyPr>
          <a:lstStyle/>
          <a:p>
            <a:pPr algn="ctr"/>
            <a:r>
              <a:rPr lang="en-US" sz="900" b="1" dirty="0"/>
              <a:t>NCT stable &amp;</a:t>
            </a:r>
          </a:p>
          <a:p>
            <a:pPr algn="ctr"/>
            <a:r>
              <a:rPr lang="en-US" sz="900" b="1" dirty="0"/>
              <a:t>no hemorrhage</a:t>
            </a:r>
          </a:p>
        </p:txBody>
      </p:sp>
      <p:sp>
        <p:nvSpPr>
          <p:cNvPr id="123" name="TextBox 122"/>
          <p:cNvSpPr txBox="1"/>
          <p:nvPr/>
        </p:nvSpPr>
        <p:spPr>
          <a:xfrm>
            <a:off x="7836181" y="3926935"/>
            <a:ext cx="1054384" cy="553998"/>
          </a:xfrm>
          <a:prstGeom prst="rect">
            <a:avLst/>
          </a:prstGeom>
          <a:noFill/>
          <a:ln w="19050">
            <a:solidFill>
              <a:srgbClr val="00B050"/>
            </a:solidFill>
          </a:ln>
        </p:spPr>
        <p:txBody>
          <a:bodyPr wrap="square" rtlCol="0">
            <a:spAutoFit/>
          </a:bodyPr>
          <a:lstStyle/>
          <a:p>
            <a:pPr algn="ctr"/>
            <a:r>
              <a:rPr lang="en-US" sz="1000" b="1" dirty="0"/>
              <a:t>NCT w/ hemorrhagic </a:t>
            </a:r>
          </a:p>
          <a:p>
            <a:pPr algn="ctr"/>
            <a:r>
              <a:rPr lang="en-US" sz="1000" b="1" dirty="0"/>
              <a:t>conversion</a:t>
            </a:r>
          </a:p>
        </p:txBody>
      </p:sp>
      <p:sp>
        <p:nvSpPr>
          <p:cNvPr id="187" name="TextBox 186"/>
          <p:cNvSpPr txBox="1"/>
          <p:nvPr/>
        </p:nvSpPr>
        <p:spPr>
          <a:xfrm>
            <a:off x="8758201" y="1031958"/>
            <a:ext cx="179511" cy="312499"/>
          </a:xfrm>
          <a:prstGeom prst="rect">
            <a:avLst/>
          </a:prstGeom>
          <a:noFill/>
        </p:spPr>
        <p:txBody>
          <a:bodyPr wrap="none" rtlCol="0">
            <a:spAutoFit/>
          </a:bodyPr>
          <a:lstStyle/>
          <a:p>
            <a:endParaRPr lang="en-US" dirty="0"/>
          </a:p>
        </p:txBody>
      </p:sp>
      <p:sp>
        <p:nvSpPr>
          <p:cNvPr id="79" name="Rectangle 78"/>
          <p:cNvSpPr/>
          <p:nvPr/>
        </p:nvSpPr>
        <p:spPr>
          <a:xfrm>
            <a:off x="1424853" y="1285432"/>
            <a:ext cx="2527327" cy="707886"/>
          </a:xfrm>
          <a:prstGeom prst="rect">
            <a:avLst/>
          </a:prstGeom>
          <a:ln w="19050">
            <a:solidFill>
              <a:srgbClr val="00B0F0"/>
            </a:solidFill>
          </a:ln>
        </p:spPr>
        <p:txBody>
          <a:bodyPr wrap="square">
            <a:spAutoFit/>
          </a:bodyPr>
          <a:lstStyle/>
          <a:p>
            <a:pPr lvl="0">
              <a:buSzPct val="25000"/>
            </a:pPr>
            <a:r>
              <a:rPr lang="en-US" sz="1000" b="1" dirty="0">
                <a:ea typeface="Calibri"/>
                <a:cs typeface="Calibri"/>
                <a:sym typeface="Calibri"/>
              </a:rPr>
              <a:t>✓ </a:t>
            </a:r>
            <a:r>
              <a:rPr lang="en-US" sz="1000" b="1" u="sng" dirty="0">
                <a:solidFill>
                  <a:schemeClr val="dk1"/>
                </a:solidFill>
                <a:ea typeface="Calibri"/>
                <a:cs typeface="Calibri"/>
                <a:sym typeface="Calibri"/>
              </a:rPr>
              <a:t>CTA</a:t>
            </a:r>
            <a:r>
              <a:rPr lang="en-US" sz="1000" b="1" dirty="0">
                <a:solidFill>
                  <a:schemeClr val="dk1"/>
                </a:solidFill>
                <a:ea typeface="Calibri"/>
                <a:cs typeface="Calibri"/>
                <a:sym typeface="Calibri"/>
              </a:rPr>
              <a:t>: + vessel occlusion consistent w/ symptoms; </a:t>
            </a:r>
            <a:r>
              <a:rPr lang="en-US" sz="1000" b="1" u="sng" dirty="0">
                <a:solidFill>
                  <a:schemeClr val="dk1"/>
                </a:solidFill>
                <a:ea typeface="Calibri"/>
                <a:cs typeface="Calibri"/>
                <a:sym typeface="Calibri"/>
              </a:rPr>
              <a:t>AND </a:t>
            </a:r>
          </a:p>
          <a:p>
            <a:pPr lvl="0">
              <a:buSzPct val="25000"/>
            </a:pPr>
            <a:r>
              <a:rPr lang="en-US" sz="1000" b="1" dirty="0">
                <a:ea typeface="Calibri"/>
                <a:cs typeface="Calibri"/>
                <a:sym typeface="Calibri"/>
              </a:rPr>
              <a:t>✓ </a:t>
            </a:r>
            <a:r>
              <a:rPr lang="en-US" sz="1000" b="1" u="sng" dirty="0">
                <a:ea typeface="Calibri"/>
                <a:cs typeface="Calibri"/>
                <a:sym typeface="Calibri"/>
              </a:rPr>
              <a:t>N</a:t>
            </a:r>
            <a:r>
              <a:rPr lang="en-US" sz="1000" b="1" u="sng" dirty="0">
                <a:solidFill>
                  <a:schemeClr val="dk1"/>
                </a:solidFill>
                <a:ea typeface="Calibri"/>
                <a:cs typeface="Calibri"/>
                <a:sym typeface="Calibri"/>
              </a:rPr>
              <a:t>CT</a:t>
            </a:r>
            <a:r>
              <a:rPr lang="en-US" sz="1000" b="1" dirty="0">
                <a:solidFill>
                  <a:schemeClr val="dk1"/>
                </a:solidFill>
                <a:ea typeface="Calibri"/>
                <a:cs typeface="Calibri"/>
                <a:sym typeface="Calibri"/>
              </a:rPr>
              <a:t>: normal or </a:t>
            </a:r>
            <a:r>
              <a:rPr lang="en-US" sz="1000" b="1" dirty="0" err="1">
                <a:solidFill>
                  <a:schemeClr val="dk1"/>
                </a:solidFill>
                <a:ea typeface="Calibri"/>
                <a:cs typeface="Calibri"/>
                <a:sym typeface="Calibri"/>
              </a:rPr>
              <a:t>hypodensity</a:t>
            </a:r>
            <a:r>
              <a:rPr lang="en-US" sz="1000" b="1" dirty="0">
                <a:solidFill>
                  <a:schemeClr val="dk1"/>
                </a:solidFill>
                <a:ea typeface="Calibri"/>
                <a:cs typeface="Calibri"/>
                <a:sym typeface="Calibri"/>
              </a:rPr>
              <a:t> &lt;1/3 MCA territory or ASPECTS &gt; 7</a:t>
            </a:r>
            <a:r>
              <a:rPr lang="en-US" sz="1000" b="1" baseline="30000" dirty="0">
                <a:solidFill>
                  <a:schemeClr val="dk1"/>
                </a:solidFill>
                <a:ea typeface="Calibri"/>
                <a:cs typeface="Calibri"/>
                <a:sym typeface="Calibri"/>
              </a:rPr>
              <a:t>1</a:t>
            </a:r>
          </a:p>
        </p:txBody>
      </p:sp>
      <p:sp>
        <p:nvSpPr>
          <p:cNvPr id="69" name="Shape 179"/>
          <p:cNvSpPr txBox="1"/>
          <p:nvPr/>
        </p:nvSpPr>
        <p:spPr>
          <a:xfrm>
            <a:off x="9262630" y="991670"/>
            <a:ext cx="2762009" cy="1496859"/>
          </a:xfrm>
          <a:prstGeom prst="rect">
            <a:avLst/>
          </a:prstGeom>
          <a:noFill/>
          <a:ln w="19050" cap="flat" cmpd="sng">
            <a:solidFill>
              <a:srgbClr val="00B0F0"/>
            </a:solidFill>
            <a:prstDash val="solid"/>
            <a:round/>
            <a:headEnd type="none" w="med" len="med"/>
            <a:tailEnd type="none" w="med" len="med"/>
          </a:ln>
        </p:spPr>
        <p:txBody>
          <a:bodyPr lIns="91425" tIns="45700" rIns="91425" bIns="45700" anchor="t" anchorCtr="0">
            <a:noAutofit/>
          </a:bodyPr>
          <a:lstStyle/>
          <a:p>
            <a:pPr marL="171450" marR="0" lvl="0" indent="-171450" algn="l" rtl="0">
              <a:spcBef>
                <a:spcPts val="0"/>
              </a:spcBef>
              <a:buSzPct val="25000"/>
              <a:buFont typeface="Arial" panose="020B0604020202020204" pitchFamily="34" charset="0"/>
              <a:buChar char="•"/>
            </a:pPr>
            <a:r>
              <a:rPr lang="en-US" sz="1100" b="1" dirty="0">
                <a:solidFill>
                  <a:schemeClr val="dk1"/>
                </a:solidFill>
                <a:latin typeface="Calibri"/>
                <a:ea typeface="Calibri"/>
                <a:cs typeface="Calibri"/>
                <a:sym typeface="Calibri"/>
              </a:rPr>
              <a:t>Post-</a:t>
            </a:r>
            <a:r>
              <a:rPr lang="en-US" sz="1100" b="1" dirty="0" err="1">
                <a:solidFill>
                  <a:schemeClr val="dk1"/>
                </a:solidFill>
                <a:latin typeface="Calibri"/>
                <a:ea typeface="Calibri"/>
                <a:cs typeface="Calibri"/>
                <a:sym typeface="Calibri"/>
              </a:rPr>
              <a:t>thrombectomy</a:t>
            </a:r>
            <a:r>
              <a:rPr lang="en-US" sz="1100" b="1" dirty="0">
                <a:solidFill>
                  <a:schemeClr val="dk1"/>
                </a:solidFill>
                <a:latin typeface="Calibri"/>
                <a:ea typeface="Calibri"/>
                <a:cs typeface="Calibri"/>
                <a:sym typeface="Calibri"/>
              </a:rPr>
              <a:t> BP management based on discussion between </a:t>
            </a:r>
            <a:r>
              <a:rPr lang="en-US" sz="1100" b="1" dirty="0" err="1">
                <a:solidFill>
                  <a:schemeClr val="dk1"/>
                </a:solidFill>
                <a:latin typeface="Calibri"/>
                <a:ea typeface="Calibri"/>
                <a:cs typeface="Calibri"/>
                <a:sym typeface="Calibri"/>
              </a:rPr>
              <a:t>Neuro</a:t>
            </a:r>
            <a:r>
              <a:rPr lang="en-US" sz="1100" b="1" dirty="0">
                <a:solidFill>
                  <a:schemeClr val="dk1"/>
                </a:solidFill>
                <a:latin typeface="Calibri"/>
                <a:ea typeface="Calibri"/>
                <a:cs typeface="Calibri"/>
                <a:sym typeface="Calibri"/>
              </a:rPr>
              <a:t> IR, </a:t>
            </a:r>
            <a:r>
              <a:rPr lang="en-US" sz="1100" b="1" dirty="0" err="1">
                <a:solidFill>
                  <a:schemeClr val="dk1"/>
                </a:solidFill>
                <a:latin typeface="Calibri"/>
                <a:ea typeface="Calibri"/>
                <a:cs typeface="Calibri"/>
                <a:sym typeface="Calibri"/>
              </a:rPr>
              <a:t>neuro</a:t>
            </a:r>
            <a:r>
              <a:rPr lang="en-US" sz="1100" b="1" dirty="0">
                <a:solidFill>
                  <a:schemeClr val="dk1"/>
                </a:solidFill>
                <a:latin typeface="Calibri"/>
                <a:ea typeface="Calibri"/>
                <a:cs typeface="Calibri"/>
                <a:sym typeface="Calibri"/>
              </a:rPr>
              <a:t>, CVICU, and VAD teams</a:t>
            </a:r>
          </a:p>
          <a:p>
            <a:pPr marL="171450" marR="0" lvl="0" indent="-171450" algn="l" rtl="0">
              <a:spcBef>
                <a:spcPts val="0"/>
              </a:spcBef>
              <a:buSzPct val="25000"/>
              <a:buFont typeface="Arial" panose="020B0604020202020204" pitchFamily="34" charset="0"/>
              <a:buChar char="•"/>
            </a:pPr>
            <a:r>
              <a:rPr lang="en-US" sz="1100" b="1" dirty="0">
                <a:solidFill>
                  <a:schemeClr val="dk1"/>
                </a:solidFill>
                <a:latin typeface="Calibri"/>
                <a:ea typeface="Calibri"/>
                <a:cs typeface="Calibri"/>
                <a:sym typeface="Calibri"/>
              </a:rPr>
              <a:t>Consider restarting aspirin </a:t>
            </a:r>
          </a:p>
          <a:p>
            <a:pPr marL="171450" marR="0" lvl="0" indent="-171450" algn="l" rtl="0">
              <a:spcBef>
                <a:spcPts val="0"/>
              </a:spcBef>
              <a:buSzPct val="25000"/>
              <a:buFont typeface="Arial" panose="020B0604020202020204" pitchFamily="34" charset="0"/>
              <a:buChar char="•"/>
            </a:pPr>
            <a:r>
              <a:rPr lang="en-US" sz="1100" b="1" dirty="0">
                <a:solidFill>
                  <a:schemeClr val="dk1"/>
                </a:solidFill>
                <a:latin typeface="Calibri"/>
                <a:ea typeface="Calibri"/>
                <a:cs typeface="Calibri"/>
                <a:sym typeface="Calibri"/>
              </a:rPr>
              <a:t>Consider restarting other antithrombotic therapy</a:t>
            </a:r>
          </a:p>
          <a:p>
            <a:pPr marL="171450" marR="0" lvl="0" indent="-171450" algn="l" rtl="0">
              <a:spcBef>
                <a:spcPts val="0"/>
              </a:spcBef>
              <a:buSzPct val="25000"/>
              <a:buFont typeface="Arial" panose="020B0604020202020204" pitchFamily="34" charset="0"/>
              <a:buChar char="•"/>
            </a:pPr>
            <a:r>
              <a:rPr lang="en-US" sz="1100" b="1" dirty="0">
                <a:solidFill>
                  <a:schemeClr val="dk1"/>
                </a:solidFill>
                <a:latin typeface="Calibri"/>
                <a:ea typeface="Calibri"/>
                <a:cs typeface="Calibri"/>
                <a:sym typeface="Calibri"/>
              </a:rPr>
              <a:t>Repeat NCT @ 48 </a:t>
            </a:r>
            <a:r>
              <a:rPr lang="en-US" sz="1100" b="1" dirty="0" err="1">
                <a:solidFill>
                  <a:schemeClr val="dk1"/>
                </a:solidFill>
                <a:latin typeface="Calibri"/>
                <a:ea typeface="Calibri"/>
                <a:cs typeface="Calibri"/>
                <a:sym typeface="Calibri"/>
              </a:rPr>
              <a:t>hrs</a:t>
            </a:r>
            <a:r>
              <a:rPr lang="en-US" sz="1100" b="1" dirty="0">
                <a:solidFill>
                  <a:schemeClr val="dk1"/>
                </a:solidFill>
                <a:latin typeface="Calibri"/>
                <a:ea typeface="Calibri"/>
                <a:cs typeface="Calibri"/>
                <a:sym typeface="Calibri"/>
              </a:rPr>
              <a:t> (sooner if concerns)</a:t>
            </a:r>
          </a:p>
          <a:p>
            <a:pPr marL="171450" marR="0" lvl="0" indent="-171450" algn="l" rtl="0">
              <a:spcBef>
                <a:spcPts val="0"/>
              </a:spcBef>
              <a:buSzPct val="25000"/>
              <a:buFont typeface="Arial" panose="020B0604020202020204" pitchFamily="34" charset="0"/>
              <a:buChar char="•"/>
            </a:pPr>
            <a:r>
              <a:rPr lang="en-US" sz="1100" b="1" dirty="0">
                <a:solidFill>
                  <a:schemeClr val="dk1"/>
                </a:solidFill>
                <a:latin typeface="Calibri"/>
                <a:ea typeface="Calibri"/>
                <a:cs typeface="Calibri"/>
                <a:sym typeface="Calibri"/>
              </a:rPr>
              <a:t>Inactivate on transplant list for 2 weeks</a:t>
            </a:r>
          </a:p>
          <a:p>
            <a:pPr marL="171450" marR="0" lvl="0" indent="-171450" algn="l" rtl="0">
              <a:spcBef>
                <a:spcPts val="0"/>
              </a:spcBef>
              <a:buSzPct val="25000"/>
              <a:buFont typeface="Arial" panose="020B0604020202020204" pitchFamily="34" charset="0"/>
              <a:buChar char="•"/>
            </a:pPr>
            <a:endParaRPr lang="en-US" sz="1100" b="1" dirty="0">
              <a:solidFill>
                <a:schemeClr val="dk1"/>
              </a:solidFill>
              <a:latin typeface="Calibri"/>
              <a:ea typeface="Calibri"/>
              <a:cs typeface="Calibri"/>
              <a:sym typeface="Calibri"/>
            </a:endParaRPr>
          </a:p>
        </p:txBody>
      </p:sp>
      <p:cxnSp>
        <p:nvCxnSpPr>
          <p:cNvPr id="70" name="Shape 180"/>
          <p:cNvCxnSpPr>
            <a:endCxn id="69" idx="1"/>
          </p:cNvCxnSpPr>
          <p:nvPr/>
        </p:nvCxnSpPr>
        <p:spPr>
          <a:xfrm>
            <a:off x="7594650" y="1720807"/>
            <a:ext cx="1667980" cy="19293"/>
          </a:xfrm>
          <a:prstGeom prst="straightConnector1">
            <a:avLst/>
          </a:prstGeom>
          <a:noFill/>
          <a:ln w="9525" cap="flat" cmpd="sng">
            <a:solidFill>
              <a:srgbClr val="00B0F0"/>
            </a:solidFill>
            <a:prstDash val="solid"/>
            <a:miter/>
            <a:headEnd type="none" w="med" len="med"/>
            <a:tailEnd type="triangle" w="lg" len="lg"/>
          </a:ln>
        </p:spPr>
      </p:cxnSp>
      <p:sp>
        <p:nvSpPr>
          <p:cNvPr id="74" name="TextBox 73"/>
          <p:cNvSpPr txBox="1"/>
          <p:nvPr/>
        </p:nvSpPr>
        <p:spPr>
          <a:xfrm>
            <a:off x="7886902" y="1233749"/>
            <a:ext cx="1030100" cy="369332"/>
          </a:xfrm>
          <a:prstGeom prst="rect">
            <a:avLst/>
          </a:prstGeom>
          <a:noFill/>
          <a:ln w="19050">
            <a:solidFill>
              <a:srgbClr val="00B0F0"/>
            </a:solidFill>
          </a:ln>
        </p:spPr>
        <p:txBody>
          <a:bodyPr wrap="square" bIns="45720" rtlCol="0">
            <a:spAutoFit/>
          </a:bodyPr>
          <a:lstStyle/>
          <a:p>
            <a:pPr algn="ctr"/>
            <a:r>
              <a:rPr lang="en-US" sz="900" b="1" dirty="0"/>
              <a:t>Cath lab for </a:t>
            </a:r>
            <a:r>
              <a:rPr lang="en-US" sz="900" b="1" dirty="0" err="1"/>
              <a:t>thrombectomy</a:t>
            </a:r>
            <a:endParaRPr lang="en-US" sz="900" b="1" dirty="0"/>
          </a:p>
        </p:txBody>
      </p:sp>
      <p:cxnSp>
        <p:nvCxnSpPr>
          <p:cNvPr id="77" name="Shape 180"/>
          <p:cNvCxnSpPr>
            <a:stCxn id="36" idx="2"/>
            <a:endCxn id="38" idx="0"/>
          </p:cNvCxnSpPr>
          <p:nvPr/>
        </p:nvCxnSpPr>
        <p:spPr>
          <a:xfrm>
            <a:off x="6186626" y="2241665"/>
            <a:ext cx="0" cy="605885"/>
          </a:xfrm>
          <a:prstGeom prst="straightConnector1">
            <a:avLst/>
          </a:prstGeom>
          <a:noFill/>
          <a:ln w="9525" cap="flat" cmpd="sng">
            <a:solidFill>
              <a:srgbClr val="15B0EF"/>
            </a:solidFill>
            <a:prstDash val="solid"/>
            <a:miter/>
            <a:headEnd type="none" w="med" len="med"/>
            <a:tailEnd type="triangle" w="lg" len="lg"/>
          </a:ln>
        </p:spPr>
      </p:cxnSp>
      <p:sp>
        <p:nvSpPr>
          <p:cNvPr id="96" name="TextBox 95"/>
          <p:cNvSpPr txBox="1"/>
          <p:nvPr/>
        </p:nvSpPr>
        <p:spPr>
          <a:xfrm>
            <a:off x="5261956" y="2469845"/>
            <a:ext cx="1213877" cy="195311"/>
          </a:xfrm>
          <a:prstGeom prst="rect">
            <a:avLst/>
          </a:prstGeom>
          <a:noFill/>
          <a:ln w="19050">
            <a:solidFill>
              <a:srgbClr val="15B0EF"/>
            </a:solidFill>
          </a:ln>
        </p:spPr>
        <p:txBody>
          <a:bodyPr wrap="square" rtlCol="0">
            <a:spAutoFit/>
          </a:bodyPr>
          <a:lstStyle/>
          <a:p>
            <a:pPr algn="ctr"/>
            <a:r>
              <a:rPr lang="en-US" sz="900" b="1" dirty="0"/>
              <a:t>No </a:t>
            </a:r>
            <a:r>
              <a:rPr lang="en-US" sz="900" b="1" dirty="0" err="1"/>
              <a:t>thrombectomy</a:t>
            </a:r>
            <a:endParaRPr lang="en-US" sz="900" b="1" dirty="0"/>
          </a:p>
        </p:txBody>
      </p:sp>
      <p:sp>
        <p:nvSpPr>
          <p:cNvPr id="33" name="Shape 179"/>
          <p:cNvSpPr txBox="1"/>
          <p:nvPr/>
        </p:nvSpPr>
        <p:spPr>
          <a:xfrm>
            <a:off x="9262630" y="4779791"/>
            <a:ext cx="2762009" cy="1183329"/>
          </a:xfrm>
          <a:prstGeom prst="rect">
            <a:avLst/>
          </a:prstGeom>
          <a:noFill/>
          <a:ln w="19050" cap="flat" cmpd="sng">
            <a:solidFill>
              <a:srgbClr val="FF0000"/>
            </a:solidFill>
            <a:prstDash val="solid"/>
            <a:round/>
            <a:headEnd type="none" w="med" len="med"/>
            <a:tailEnd type="none" w="med" len="med"/>
          </a:ln>
        </p:spPr>
        <p:txBody>
          <a:bodyPr lIns="91425" tIns="45700" rIns="91425" bIns="45700" anchor="t" anchorCtr="0">
            <a:noAutofit/>
          </a:bodyPr>
          <a:lstStyle/>
          <a:p>
            <a:pPr marL="171450" marR="0" lvl="0" indent="-171450" algn="l" rtl="0">
              <a:spcBef>
                <a:spcPts val="0"/>
              </a:spcBef>
              <a:buSzPct val="25000"/>
              <a:buFont typeface="Arial"/>
              <a:buChar char="•"/>
            </a:pPr>
            <a:r>
              <a:rPr lang="en-US" sz="1100" b="1" dirty="0">
                <a:solidFill>
                  <a:schemeClr val="dk1"/>
                </a:solidFill>
                <a:latin typeface="Calibri"/>
                <a:ea typeface="Calibri"/>
                <a:cs typeface="Calibri"/>
                <a:sym typeface="Calibri"/>
              </a:rPr>
              <a:t>If antithrombotic therapy held, timing of restarting based on full team discussion with neurosurgery, neurology, CVICU, and VAD teams</a:t>
            </a:r>
          </a:p>
          <a:p>
            <a:pPr marL="171450" marR="0" lvl="0" indent="-171450" algn="l" rtl="0">
              <a:spcBef>
                <a:spcPts val="0"/>
              </a:spcBef>
              <a:buSzPct val="25000"/>
              <a:buFont typeface="Arial"/>
              <a:buChar char="•"/>
            </a:pPr>
            <a:r>
              <a:rPr lang="en-US" sz="1100" b="1" dirty="0">
                <a:solidFill>
                  <a:schemeClr val="dk1"/>
                </a:solidFill>
                <a:latin typeface="Calibri"/>
                <a:ea typeface="Calibri"/>
                <a:cs typeface="Calibri"/>
                <a:sym typeface="Calibri"/>
              </a:rPr>
              <a:t>Repeat NCT based on team discussion</a:t>
            </a:r>
          </a:p>
          <a:p>
            <a:pPr marL="171450" marR="0" lvl="0" indent="-171450" algn="l" rtl="0">
              <a:spcBef>
                <a:spcPts val="0"/>
              </a:spcBef>
              <a:buSzPct val="25000"/>
              <a:buFont typeface="Arial"/>
              <a:buChar char="•"/>
            </a:pPr>
            <a:r>
              <a:rPr lang="en-US" sz="1100" b="1" dirty="0">
                <a:solidFill>
                  <a:schemeClr val="dk1"/>
                </a:solidFill>
                <a:latin typeface="Calibri"/>
                <a:ea typeface="Calibri"/>
                <a:cs typeface="Calibri"/>
                <a:sym typeface="Calibri"/>
              </a:rPr>
              <a:t>Inactivate on transplant list for 2 weeks</a:t>
            </a:r>
          </a:p>
          <a:p>
            <a:pPr marR="0" lvl="0" algn="l" rtl="0">
              <a:spcBef>
                <a:spcPts val="0"/>
              </a:spcBef>
              <a:buSzPct val="25000"/>
            </a:pPr>
            <a:endParaRPr lang="en-US" sz="1200" dirty="0">
              <a:solidFill>
                <a:schemeClr val="dk1"/>
              </a:solidFill>
              <a:latin typeface="Calibri"/>
              <a:ea typeface="Calibri"/>
              <a:cs typeface="Calibri"/>
              <a:sym typeface="Calibri"/>
            </a:endParaRPr>
          </a:p>
        </p:txBody>
      </p:sp>
      <p:cxnSp>
        <p:nvCxnSpPr>
          <p:cNvPr id="89" name="Shape 180"/>
          <p:cNvCxnSpPr>
            <a:stCxn id="39" idx="3"/>
            <a:endCxn id="33" idx="1"/>
          </p:cNvCxnSpPr>
          <p:nvPr/>
        </p:nvCxnSpPr>
        <p:spPr>
          <a:xfrm>
            <a:off x="8135007" y="5364603"/>
            <a:ext cx="1127623" cy="6853"/>
          </a:xfrm>
          <a:prstGeom prst="straightConnector1">
            <a:avLst/>
          </a:prstGeom>
          <a:noFill/>
          <a:ln w="9525" cap="flat" cmpd="sng">
            <a:solidFill>
              <a:srgbClr val="FF0000"/>
            </a:solidFill>
            <a:prstDash val="solid"/>
            <a:miter/>
            <a:headEnd type="none" w="med" len="med"/>
            <a:tailEnd type="triangle" w="lg" len="lg"/>
          </a:ln>
        </p:spPr>
      </p:cxnSp>
      <p:sp>
        <p:nvSpPr>
          <p:cNvPr id="101" name="TextBox 100"/>
          <p:cNvSpPr txBox="1"/>
          <p:nvPr/>
        </p:nvSpPr>
        <p:spPr>
          <a:xfrm>
            <a:off x="356857" y="6227555"/>
            <a:ext cx="5237331" cy="230832"/>
          </a:xfrm>
          <a:prstGeom prst="rect">
            <a:avLst/>
          </a:prstGeom>
          <a:noFill/>
          <a:ln w="19050">
            <a:noFill/>
          </a:ln>
        </p:spPr>
        <p:txBody>
          <a:bodyPr wrap="none" rtlCol="0">
            <a:spAutoFit/>
          </a:bodyPr>
          <a:lstStyle/>
          <a:p>
            <a:r>
              <a:rPr lang="en-US" sz="900" dirty="0"/>
              <a:t>Refer to the Appendix for neuroprotective measures for ischemic stroke (*) or for increased ICP (**)</a:t>
            </a:r>
          </a:p>
        </p:txBody>
      </p:sp>
      <p:sp>
        <p:nvSpPr>
          <p:cNvPr id="99" name="Shape 179"/>
          <p:cNvSpPr txBox="1"/>
          <p:nvPr/>
        </p:nvSpPr>
        <p:spPr>
          <a:xfrm>
            <a:off x="356857" y="6053846"/>
            <a:ext cx="3704458" cy="228730"/>
          </a:xfrm>
          <a:prstGeom prst="rect">
            <a:avLst/>
          </a:prstGeom>
          <a:noFill/>
          <a:ln w="12700" cap="flat" cmpd="sng">
            <a:noFill/>
            <a:prstDash val="solid"/>
            <a:round/>
            <a:headEnd type="none" w="med" len="med"/>
            <a:tailEnd type="none" w="med" len="med"/>
          </a:ln>
        </p:spPr>
        <p:txBody>
          <a:bodyPr lIns="91425" tIns="45700" rIns="91425" bIns="45700" anchor="t" anchorCtr="0">
            <a:noAutofit/>
          </a:bodyPr>
          <a:lstStyle/>
          <a:p>
            <a:pPr lvl="0">
              <a:buSzPct val="25000"/>
            </a:pPr>
            <a:r>
              <a:rPr lang="en-US" sz="900" baseline="30000" dirty="0">
                <a:ea typeface="Calibri"/>
                <a:cs typeface="Calibri"/>
                <a:sym typeface="Calibri"/>
              </a:rPr>
              <a:t>1</a:t>
            </a:r>
            <a:r>
              <a:rPr lang="en-US" sz="900" dirty="0">
                <a:ea typeface="Calibri"/>
                <a:cs typeface="Calibri"/>
                <a:sym typeface="Calibri"/>
              </a:rPr>
              <a:t> ASPECT score = 10-pt score based on CT findings for MCA stroke</a:t>
            </a:r>
          </a:p>
          <a:p>
            <a:pPr marL="0" marR="0" lvl="0" indent="0" algn="l" rtl="0">
              <a:spcBef>
                <a:spcPts val="0"/>
              </a:spcBef>
              <a:buSzPct val="25000"/>
              <a:buNone/>
            </a:pPr>
            <a:endParaRPr lang="en-US" sz="1000" dirty="0">
              <a:solidFill>
                <a:schemeClr val="dk1"/>
              </a:solidFill>
              <a:latin typeface="Calibri"/>
              <a:ea typeface="Calibri"/>
              <a:cs typeface="Calibri"/>
              <a:sym typeface="Calibri"/>
            </a:endParaRPr>
          </a:p>
        </p:txBody>
      </p:sp>
      <p:pic>
        <p:nvPicPr>
          <p:cNvPr id="2050" name="Picture 3" descr="cid:image001.jpg@01CFD748.8BA09D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0101" y="226197"/>
            <a:ext cx="1949503" cy="50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18"/>
          </p:nvPr>
        </p:nvSpPr>
        <p:spPr/>
        <p:txBody>
          <a:bodyPr/>
          <a:lstStyle/>
          <a:p>
            <a:r>
              <a:rPr lang="en-US" dirty="0"/>
              <a:t>III. VAD Ischemic Stroke Management Pathway</a:t>
            </a:r>
          </a:p>
        </p:txBody>
      </p:sp>
      <p:cxnSp>
        <p:nvCxnSpPr>
          <p:cNvPr id="193" name="Shape 180"/>
          <p:cNvCxnSpPr>
            <a:stCxn id="179" idx="3"/>
          </p:cNvCxnSpPr>
          <p:nvPr/>
        </p:nvCxnSpPr>
        <p:spPr>
          <a:xfrm flipV="1">
            <a:off x="1422134" y="1527831"/>
            <a:ext cx="3356467" cy="1911238"/>
          </a:xfrm>
          <a:prstGeom prst="straightConnector1">
            <a:avLst/>
          </a:prstGeom>
          <a:noFill/>
          <a:ln w="9525" cap="flat" cmpd="sng">
            <a:solidFill>
              <a:srgbClr val="00B0F0"/>
            </a:solidFill>
            <a:prstDash val="solid"/>
            <a:miter/>
            <a:headEnd type="none" w="med" len="med"/>
            <a:tailEnd type="triangle" w="lg" len="lg"/>
          </a:ln>
        </p:spPr>
      </p:cxnSp>
    </p:spTree>
    <p:extLst>
      <p:ext uri="{BB962C8B-B14F-4D97-AF65-F5344CB8AC3E}">
        <p14:creationId xmlns:p14="http://schemas.microsoft.com/office/powerpoint/2010/main" val="260508423"/>
      </p:ext>
    </p:extLst>
  </p:cSld>
  <p:clrMapOvr>
    <a:masterClrMapping/>
  </p:clrMapOvr>
</p:sld>
</file>

<file path=ppt/theme/theme1.xml><?xml version="1.0" encoding="utf-8"?>
<a:theme xmlns:a="http://schemas.openxmlformats.org/drawingml/2006/main" name="Office Theme">
  <a:themeElements>
    <a:clrScheme name="action1">
      <a:dk1>
        <a:srgbClr val="6C6D6C"/>
      </a:dk1>
      <a:lt1>
        <a:srgbClr val="FFFFFF"/>
      </a:lt1>
      <a:dk2>
        <a:srgbClr val="578887"/>
      </a:dk2>
      <a:lt2>
        <a:srgbClr val="FFFEFE"/>
      </a:lt2>
      <a:accent1>
        <a:srgbClr val="578887"/>
      </a:accent1>
      <a:accent2>
        <a:srgbClr val="7AC1B8"/>
      </a:accent2>
      <a:accent3>
        <a:srgbClr val="DAD644"/>
      </a:accent3>
      <a:accent4>
        <a:srgbClr val="EA8D4C"/>
      </a:accent4>
      <a:accent5>
        <a:srgbClr val="B86399"/>
      </a:accent5>
      <a:accent6>
        <a:srgbClr val="BFC0BE"/>
      </a:accent6>
      <a:hlink>
        <a:srgbClr val="B86399"/>
      </a:hlink>
      <a:folHlink>
        <a:srgbClr val="B863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oke Harmonization_TEMPLATE" id="{E857D72D-221A-6747-B9F7-1EB5F0946229}" vid="{34AEA5A8-370A-FF4B-B061-44C29B2167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Stroke Harmonization_TEMPLATE</Template>
  <TotalTime>75</TotalTime>
  <Words>3179</Words>
  <Application>Microsoft Office PowerPoint</Application>
  <PresentationFormat>Widescreen</PresentationFormat>
  <Paragraphs>374</Paragraphs>
  <Slides>16</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Verdana</vt:lpstr>
      <vt:lpstr>Office Theme</vt:lpstr>
      <vt:lpstr>Steps to Start a  VAD Stroke Management Pathway </vt:lpstr>
      <vt:lpstr>Disclaimer</vt:lpstr>
      <vt:lpstr>Background</vt:lpstr>
      <vt:lpstr>Objectives/Goals:</vt:lpstr>
      <vt:lpstr>VAD Stroke Example Pathways: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ABC’s of Stroke Management</vt:lpstr>
      <vt:lpstr>Key Points/Discussion Topics</vt:lpstr>
      <vt:lpstr>Conclusion/Take Aways: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Steps to Start  a VAD Stroke Pathway </dc:title>
  <dc:creator>Smyth, Lauren</dc:creator>
  <cp:lastModifiedBy>Flaspohler, Katie</cp:lastModifiedBy>
  <cp:revision>21</cp:revision>
  <dcterms:created xsi:type="dcterms:W3CDTF">2019-09-04T14:16:14Z</dcterms:created>
  <dcterms:modified xsi:type="dcterms:W3CDTF">2025-04-28T14:59:27Z</dcterms:modified>
</cp:coreProperties>
</file>